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sldIdLst>
    <p:sldId id="256" r:id="rId2"/>
    <p:sldId id="257" r:id="rId3"/>
    <p:sldId id="258" r:id="rId4"/>
    <p:sldId id="259" r:id="rId5"/>
    <p:sldId id="260" r:id="rId6"/>
    <p:sldId id="261" r:id="rId7"/>
    <p:sldId id="267" r:id="rId8"/>
    <p:sldId id="268" r:id="rId9"/>
    <p:sldId id="269" r:id="rId10"/>
    <p:sldId id="278" r:id="rId11"/>
    <p:sldId id="277" r:id="rId12"/>
    <p:sldId id="279" r:id="rId13"/>
    <p:sldId id="272" r:id="rId14"/>
    <p:sldId id="273" r:id="rId15"/>
    <p:sldId id="276" r:id="rId16"/>
    <p:sldId id="274" r:id="rId17"/>
    <p:sldId id="275" r:id="rId18"/>
  </p:sldIdLst>
  <p:sldSz cx="9144000" cy="6858000" type="screen4x3"/>
  <p:notesSz cx="6864350" cy="999648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767" autoAdjust="0"/>
  </p:normalViewPr>
  <p:slideViewPr>
    <p:cSldViewPr>
      <p:cViewPr varScale="1">
        <p:scale>
          <a:sx n="86" d="100"/>
          <a:sy n="86" d="100"/>
        </p:scale>
        <p:origin x="-516"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4860" cy="500670"/>
          </a:xfrm>
          <a:prstGeom prst="rect">
            <a:avLst/>
          </a:prstGeom>
        </p:spPr>
        <p:txBody>
          <a:bodyPr vert="horz" lIns="91440" tIns="45720" rIns="91440" bIns="45720" rtlCol="0"/>
          <a:lstStyle>
            <a:lvl1pPr algn="l">
              <a:defRPr sz="1200"/>
            </a:lvl1pPr>
          </a:lstStyle>
          <a:p>
            <a:endParaRPr kumimoji="1" lang="fr-FR"/>
          </a:p>
        </p:txBody>
      </p:sp>
      <p:sp>
        <p:nvSpPr>
          <p:cNvPr id="3" name="Date Placeholder 2"/>
          <p:cNvSpPr>
            <a:spLocks noGrp="1"/>
          </p:cNvSpPr>
          <p:nvPr>
            <p:ph type="dt" idx="1"/>
          </p:nvPr>
        </p:nvSpPr>
        <p:spPr>
          <a:xfrm>
            <a:off x="3887951" y="0"/>
            <a:ext cx="2974860" cy="500670"/>
          </a:xfrm>
          <a:prstGeom prst="rect">
            <a:avLst/>
          </a:prstGeom>
        </p:spPr>
        <p:txBody>
          <a:bodyPr vert="horz" lIns="91440" tIns="45720" rIns="91440" bIns="45720" rtlCol="0"/>
          <a:lstStyle>
            <a:lvl1pPr algn="r">
              <a:defRPr sz="1200"/>
            </a:lvl1pPr>
          </a:lstStyle>
          <a:p>
            <a:fld id="{F102ECCA-80D3-4A98-98D2-958EE33A7F3A}" type="datetimeFigureOut">
              <a:rPr kumimoji="1" lang="fr-FR" smtClean="0"/>
              <a:pPr/>
              <a:t>28/01/2014</a:t>
            </a:fld>
            <a:endParaRPr kumimoji="1" lang="fr-FR"/>
          </a:p>
        </p:txBody>
      </p:sp>
      <p:sp>
        <p:nvSpPr>
          <p:cNvPr id="4" name="Slide Image Placeholder 3"/>
          <p:cNvSpPr>
            <a:spLocks noGrp="1" noRot="1" noChangeAspect="1"/>
          </p:cNvSpPr>
          <p:nvPr>
            <p:ph type="sldImg" idx="2"/>
          </p:nvPr>
        </p:nvSpPr>
        <p:spPr>
          <a:xfrm>
            <a:off x="933450" y="749300"/>
            <a:ext cx="4997450" cy="3749675"/>
          </a:xfrm>
          <a:prstGeom prst="rect">
            <a:avLst/>
          </a:prstGeom>
          <a:noFill/>
          <a:ln w="12700">
            <a:solidFill>
              <a:prstClr val="black"/>
            </a:solidFill>
          </a:ln>
        </p:spPr>
        <p:txBody>
          <a:bodyPr vert="horz" lIns="91440" tIns="45720" rIns="91440" bIns="45720" rtlCol="0" anchor="ctr"/>
          <a:lstStyle/>
          <a:p>
            <a:endParaRPr lang="fr-FR"/>
          </a:p>
        </p:txBody>
      </p:sp>
      <p:sp>
        <p:nvSpPr>
          <p:cNvPr id="5" name="Notes Placeholder 4"/>
          <p:cNvSpPr>
            <a:spLocks noGrp="1"/>
          </p:cNvSpPr>
          <p:nvPr>
            <p:ph type="body" sz="quarter" idx="3"/>
          </p:nvPr>
        </p:nvSpPr>
        <p:spPr>
          <a:xfrm>
            <a:off x="686743" y="4747910"/>
            <a:ext cx="5490864" cy="4499265"/>
          </a:xfrm>
          <a:prstGeom prst="rect">
            <a:avLst/>
          </a:prstGeom>
        </p:spPr>
        <p:txBody>
          <a:bodyPr vert="horz" lIns="91440" tIns="45720" rIns="91440" bIns="45720" rtlCol="0">
            <a:normAutofit/>
          </a:bodyPr>
          <a:lstStyle/>
          <a:p>
            <a:pPr lvl="0"/>
            <a:r>
              <a:rPr kumimoji="1" lang="en-US" smtClean="0"/>
              <a:t>Click to edit Master text styles</a:t>
            </a:r>
          </a:p>
          <a:p>
            <a:pPr lvl="1"/>
            <a:r>
              <a:rPr kumimoji="1" lang="en-US" smtClean="0"/>
              <a:t>Second level</a:t>
            </a:r>
          </a:p>
          <a:p>
            <a:pPr lvl="2"/>
            <a:r>
              <a:rPr kumimoji="1" lang="en-US" smtClean="0"/>
              <a:t>Third level</a:t>
            </a:r>
          </a:p>
          <a:p>
            <a:pPr lvl="3"/>
            <a:r>
              <a:rPr kumimoji="1" lang="en-US" smtClean="0"/>
              <a:t>Fourth level</a:t>
            </a:r>
          </a:p>
          <a:p>
            <a:pPr lvl="4"/>
            <a:r>
              <a:rPr kumimoji="1" lang="en-US" smtClean="0"/>
              <a:t>Fifth level</a:t>
            </a:r>
            <a:endParaRPr kumimoji="1" lang="fr-FR"/>
          </a:p>
        </p:txBody>
      </p:sp>
      <p:sp>
        <p:nvSpPr>
          <p:cNvPr id="6" name="Footer Placeholder 5"/>
          <p:cNvSpPr>
            <a:spLocks noGrp="1"/>
          </p:cNvSpPr>
          <p:nvPr>
            <p:ph type="ftr" sz="quarter" idx="4"/>
          </p:nvPr>
        </p:nvSpPr>
        <p:spPr>
          <a:xfrm>
            <a:off x="0" y="9494127"/>
            <a:ext cx="2974860" cy="500670"/>
          </a:xfrm>
          <a:prstGeom prst="rect">
            <a:avLst/>
          </a:prstGeom>
        </p:spPr>
        <p:txBody>
          <a:bodyPr vert="horz" lIns="91440" tIns="45720" rIns="91440" bIns="45720" rtlCol="0" anchor="b"/>
          <a:lstStyle>
            <a:lvl1pPr algn="l">
              <a:defRPr sz="1200"/>
            </a:lvl1pPr>
          </a:lstStyle>
          <a:p>
            <a:endParaRPr kumimoji="1" lang="fr-FR"/>
          </a:p>
        </p:txBody>
      </p:sp>
      <p:sp>
        <p:nvSpPr>
          <p:cNvPr id="7" name="Slide Number Placeholder 6"/>
          <p:cNvSpPr>
            <a:spLocks noGrp="1"/>
          </p:cNvSpPr>
          <p:nvPr>
            <p:ph type="sldNum" sz="quarter" idx="5"/>
          </p:nvPr>
        </p:nvSpPr>
        <p:spPr>
          <a:xfrm>
            <a:off x="3887951" y="9494127"/>
            <a:ext cx="2974860" cy="500670"/>
          </a:xfrm>
          <a:prstGeom prst="rect">
            <a:avLst/>
          </a:prstGeom>
        </p:spPr>
        <p:txBody>
          <a:bodyPr vert="horz" lIns="91440" tIns="45720" rIns="91440" bIns="45720" rtlCol="0" anchor="b"/>
          <a:lstStyle>
            <a:lvl1pPr algn="r">
              <a:defRPr sz="1200"/>
            </a:lvl1pPr>
          </a:lstStyle>
          <a:p>
            <a:fld id="{EE735424-EB30-4218-A8B5-E79B92B7C3CC}" type="slidenum">
              <a:rPr kumimoji="1" lang="fr-FR" smtClean="0"/>
              <a:pPr/>
              <a:t>‹#›</a:t>
            </a:fld>
            <a:endParaRPr kumimoji="1" lang="fr-F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kumimoji="1" lang="fr-FR" dirty="0"/>
          </a:p>
        </p:txBody>
      </p:sp>
      <p:sp>
        <p:nvSpPr>
          <p:cNvPr id="4" name="Slide Number Placeholder 3"/>
          <p:cNvSpPr>
            <a:spLocks noGrp="1"/>
          </p:cNvSpPr>
          <p:nvPr>
            <p:ph type="sldNum" sz="quarter" idx="10"/>
          </p:nvPr>
        </p:nvSpPr>
        <p:spPr/>
        <p:txBody>
          <a:bodyPr/>
          <a:lstStyle/>
          <a:p>
            <a:fld id="{EE735424-EB30-4218-A8B5-E79B92B7C3CC}" type="slidenum">
              <a:rPr kumimoji="1" lang="fr-FR" smtClean="0"/>
              <a:pPr/>
              <a:t>1</a:t>
            </a:fld>
            <a:endParaRPr kumimoji="1" lang="fr-F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kumimoji="1" lang="fr-FR" dirty="0"/>
          </a:p>
        </p:txBody>
      </p:sp>
      <p:sp>
        <p:nvSpPr>
          <p:cNvPr id="4" name="Slide Number Placeholder 3"/>
          <p:cNvSpPr>
            <a:spLocks noGrp="1"/>
          </p:cNvSpPr>
          <p:nvPr>
            <p:ph type="sldNum" sz="quarter" idx="10"/>
          </p:nvPr>
        </p:nvSpPr>
        <p:spPr/>
        <p:txBody>
          <a:bodyPr/>
          <a:lstStyle/>
          <a:p>
            <a:fld id="{EE735424-EB30-4218-A8B5-E79B92B7C3CC}" type="slidenum">
              <a:rPr kumimoji="1" lang="fr-FR" smtClean="0"/>
              <a:pPr/>
              <a:t>3</a:t>
            </a:fld>
            <a:endParaRPr kumimoji="1" lang="fr-F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kumimoji="1" lang="fr-FR" dirty="0"/>
          </a:p>
        </p:txBody>
      </p:sp>
      <p:sp>
        <p:nvSpPr>
          <p:cNvPr id="4" name="Slide Number Placeholder 3"/>
          <p:cNvSpPr>
            <a:spLocks noGrp="1"/>
          </p:cNvSpPr>
          <p:nvPr>
            <p:ph type="sldNum" sz="quarter" idx="10"/>
          </p:nvPr>
        </p:nvSpPr>
        <p:spPr/>
        <p:txBody>
          <a:bodyPr/>
          <a:lstStyle/>
          <a:p>
            <a:fld id="{EE735424-EB30-4218-A8B5-E79B92B7C3CC}" type="slidenum">
              <a:rPr kumimoji="1" lang="fr-FR" smtClean="0"/>
              <a:pPr/>
              <a:t>4</a:t>
            </a:fld>
            <a:endParaRPr kumimoji="1" lang="fr-F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kumimoji="1" lang="fr-FR" dirty="0"/>
          </a:p>
        </p:txBody>
      </p:sp>
      <p:sp>
        <p:nvSpPr>
          <p:cNvPr id="4" name="Slide Number Placeholder 3"/>
          <p:cNvSpPr>
            <a:spLocks noGrp="1"/>
          </p:cNvSpPr>
          <p:nvPr>
            <p:ph type="sldNum" sz="quarter" idx="10"/>
          </p:nvPr>
        </p:nvSpPr>
        <p:spPr/>
        <p:txBody>
          <a:bodyPr/>
          <a:lstStyle/>
          <a:p>
            <a:fld id="{EE735424-EB30-4218-A8B5-E79B92B7C3CC}" type="slidenum">
              <a:rPr kumimoji="1" lang="fr-FR" smtClean="0"/>
              <a:pPr/>
              <a:t>6</a:t>
            </a:fld>
            <a:endParaRPr kumimoji="1" lang="fr-F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kumimoji="1" lang="fr-FR" dirty="0"/>
          </a:p>
        </p:txBody>
      </p:sp>
      <p:sp>
        <p:nvSpPr>
          <p:cNvPr id="4" name="Slide Number Placeholder 3"/>
          <p:cNvSpPr>
            <a:spLocks noGrp="1"/>
          </p:cNvSpPr>
          <p:nvPr>
            <p:ph type="sldNum" sz="quarter" idx="10"/>
          </p:nvPr>
        </p:nvSpPr>
        <p:spPr/>
        <p:txBody>
          <a:bodyPr/>
          <a:lstStyle/>
          <a:p>
            <a:fld id="{EE735424-EB30-4218-A8B5-E79B92B7C3CC}" type="slidenum">
              <a:rPr kumimoji="1" lang="fr-FR" smtClean="0"/>
              <a:pPr/>
              <a:t>12</a:t>
            </a:fld>
            <a:endParaRPr kumimoji="1" lang="fr-F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kumimoji="1" lang="en-US" dirty="0" smtClean="0"/>
              <a:t>…</a:t>
            </a:r>
            <a:endParaRPr kumimoji="1" lang="fr-FR" dirty="0"/>
          </a:p>
        </p:txBody>
      </p:sp>
      <p:sp>
        <p:nvSpPr>
          <p:cNvPr id="4" name="Slide Number Placeholder 3"/>
          <p:cNvSpPr>
            <a:spLocks noGrp="1"/>
          </p:cNvSpPr>
          <p:nvPr>
            <p:ph type="sldNum" sz="quarter" idx="10"/>
          </p:nvPr>
        </p:nvSpPr>
        <p:spPr/>
        <p:txBody>
          <a:bodyPr/>
          <a:lstStyle/>
          <a:p>
            <a:fld id="{EE735424-EB30-4218-A8B5-E79B92B7C3CC}" type="slidenum">
              <a:rPr kumimoji="1" lang="fr-FR" smtClean="0"/>
              <a:pPr/>
              <a:t>13</a:t>
            </a:fld>
            <a:endParaRPr kumimoji="1" lang="fr-F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kumimoji="1" lang="fr-FR" dirty="0"/>
          </a:p>
        </p:txBody>
      </p:sp>
      <p:sp>
        <p:nvSpPr>
          <p:cNvPr id="4" name="Slide Number Placeholder 3"/>
          <p:cNvSpPr>
            <a:spLocks noGrp="1"/>
          </p:cNvSpPr>
          <p:nvPr>
            <p:ph type="sldNum" sz="quarter" idx="10"/>
          </p:nvPr>
        </p:nvSpPr>
        <p:spPr/>
        <p:txBody>
          <a:bodyPr/>
          <a:lstStyle/>
          <a:p>
            <a:fld id="{EE735424-EB30-4218-A8B5-E79B92B7C3CC}" type="slidenum">
              <a:rPr kumimoji="1" lang="fr-FR" smtClean="0"/>
              <a:pPr/>
              <a:t>15</a:t>
            </a:fld>
            <a:endParaRPr kumimoji="1" lang="fr-F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kumimoji="1" lang="en-US" smtClean="0"/>
              <a:t>Click to edit Master title style</a:t>
            </a:r>
            <a:endParaRPr kumimoji="1" lang="fr-F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en-US" smtClean="0"/>
              <a:t>Click to edit Master subtitle style</a:t>
            </a:r>
            <a:endParaRPr kumimoji="1" lang="fr-FR"/>
          </a:p>
        </p:txBody>
      </p:sp>
      <p:sp>
        <p:nvSpPr>
          <p:cNvPr id="4" name="Date Placeholder 3"/>
          <p:cNvSpPr>
            <a:spLocks noGrp="1"/>
          </p:cNvSpPr>
          <p:nvPr>
            <p:ph type="dt" sz="half" idx="10"/>
          </p:nvPr>
        </p:nvSpPr>
        <p:spPr/>
        <p:txBody>
          <a:bodyPr/>
          <a:lstStyle/>
          <a:p>
            <a:fld id="{81FDBE22-30D1-4BAD-BE9E-6B7132FD6EB6}" type="datetime1">
              <a:rPr kumimoji="1" lang="fr-FR" smtClean="0"/>
              <a:pPr/>
              <a:t>28/01/2014</a:t>
            </a:fld>
            <a:endParaRPr kumimoji="1" lang="fr-FR"/>
          </a:p>
        </p:txBody>
      </p:sp>
      <p:sp>
        <p:nvSpPr>
          <p:cNvPr id="5" name="Footer Placeholder 4"/>
          <p:cNvSpPr>
            <a:spLocks noGrp="1"/>
          </p:cNvSpPr>
          <p:nvPr>
            <p:ph type="ftr" sz="quarter" idx="11"/>
          </p:nvPr>
        </p:nvSpPr>
        <p:spPr/>
        <p:txBody>
          <a:bodyPr/>
          <a:lstStyle/>
          <a:p>
            <a:endParaRPr kumimoji="1" lang="fr-FR"/>
          </a:p>
        </p:txBody>
      </p:sp>
      <p:sp>
        <p:nvSpPr>
          <p:cNvPr id="6" name="Slide Number Placeholder 5"/>
          <p:cNvSpPr>
            <a:spLocks noGrp="1"/>
          </p:cNvSpPr>
          <p:nvPr>
            <p:ph type="sldNum" sz="quarter" idx="12"/>
          </p:nvPr>
        </p:nvSpPr>
        <p:spPr/>
        <p:txBody>
          <a:bodyPr/>
          <a:lstStyle/>
          <a:p>
            <a:fld id="{9E402229-31B6-4F12-B147-913018B24454}" type="slidenum">
              <a:rPr kumimoji="1" lang="fr-FR" smtClean="0"/>
              <a:pPr/>
              <a:t>‹#›</a:t>
            </a:fld>
            <a:endParaRPr kumimoji="1"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1" lang="en-US" smtClean="0"/>
              <a:t>Click to edit Master title style</a:t>
            </a:r>
            <a:endParaRPr kumimoji="1" lang="fr-FR"/>
          </a:p>
        </p:txBody>
      </p:sp>
      <p:sp>
        <p:nvSpPr>
          <p:cNvPr id="3" name="Vertical Text Placeholder 2"/>
          <p:cNvSpPr>
            <a:spLocks noGrp="1"/>
          </p:cNvSpPr>
          <p:nvPr>
            <p:ph type="body" orient="vert" idx="1"/>
          </p:nvPr>
        </p:nvSpPr>
        <p:spPr/>
        <p:txBody>
          <a:bodyPr vert="eaVert"/>
          <a:lstStyle/>
          <a:p>
            <a:pPr lvl="0"/>
            <a:r>
              <a:rPr kumimoji="1" lang="en-US" smtClean="0"/>
              <a:t>Click to edit Master text styles</a:t>
            </a:r>
          </a:p>
          <a:p>
            <a:pPr lvl="1"/>
            <a:r>
              <a:rPr kumimoji="1" lang="en-US" smtClean="0"/>
              <a:t>Second level</a:t>
            </a:r>
          </a:p>
          <a:p>
            <a:pPr lvl="2"/>
            <a:r>
              <a:rPr kumimoji="1" lang="en-US" smtClean="0"/>
              <a:t>Third level</a:t>
            </a:r>
          </a:p>
          <a:p>
            <a:pPr lvl="3"/>
            <a:r>
              <a:rPr kumimoji="1" lang="en-US" smtClean="0"/>
              <a:t>Fourth level</a:t>
            </a:r>
          </a:p>
          <a:p>
            <a:pPr lvl="4"/>
            <a:r>
              <a:rPr kumimoji="1" lang="en-US" smtClean="0"/>
              <a:t>Fifth level</a:t>
            </a:r>
            <a:endParaRPr kumimoji="1" lang="fr-FR"/>
          </a:p>
        </p:txBody>
      </p:sp>
      <p:sp>
        <p:nvSpPr>
          <p:cNvPr id="4" name="Date Placeholder 3"/>
          <p:cNvSpPr>
            <a:spLocks noGrp="1"/>
          </p:cNvSpPr>
          <p:nvPr>
            <p:ph type="dt" sz="half" idx="10"/>
          </p:nvPr>
        </p:nvSpPr>
        <p:spPr/>
        <p:txBody>
          <a:bodyPr/>
          <a:lstStyle/>
          <a:p>
            <a:fld id="{9F14EDDA-E0EE-44DF-BEFA-7B998C0C99BB}" type="datetime1">
              <a:rPr kumimoji="1" lang="fr-FR" smtClean="0"/>
              <a:pPr/>
              <a:t>28/01/2014</a:t>
            </a:fld>
            <a:endParaRPr kumimoji="1" lang="fr-FR"/>
          </a:p>
        </p:txBody>
      </p:sp>
      <p:sp>
        <p:nvSpPr>
          <p:cNvPr id="5" name="Footer Placeholder 4"/>
          <p:cNvSpPr>
            <a:spLocks noGrp="1"/>
          </p:cNvSpPr>
          <p:nvPr>
            <p:ph type="ftr" sz="quarter" idx="11"/>
          </p:nvPr>
        </p:nvSpPr>
        <p:spPr/>
        <p:txBody>
          <a:bodyPr/>
          <a:lstStyle/>
          <a:p>
            <a:endParaRPr kumimoji="1" lang="fr-FR"/>
          </a:p>
        </p:txBody>
      </p:sp>
      <p:sp>
        <p:nvSpPr>
          <p:cNvPr id="6" name="Slide Number Placeholder 5"/>
          <p:cNvSpPr>
            <a:spLocks noGrp="1"/>
          </p:cNvSpPr>
          <p:nvPr>
            <p:ph type="sldNum" sz="quarter" idx="12"/>
          </p:nvPr>
        </p:nvSpPr>
        <p:spPr/>
        <p:txBody>
          <a:bodyPr/>
          <a:lstStyle/>
          <a:p>
            <a:fld id="{9E402229-31B6-4F12-B147-913018B24454}" type="slidenum">
              <a:rPr kumimoji="1" lang="fr-FR" smtClean="0"/>
              <a:pPr/>
              <a:t>‹#›</a:t>
            </a:fld>
            <a:endParaRPr kumimoji="1"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1" lang="en-US" smtClean="0"/>
              <a:t>Click to edit Master title style</a:t>
            </a:r>
            <a:endParaRPr kumimoji="1" lang="fr-F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kumimoji="1" lang="en-US" smtClean="0"/>
              <a:t>Click to edit Master text styles</a:t>
            </a:r>
          </a:p>
          <a:p>
            <a:pPr lvl="1"/>
            <a:r>
              <a:rPr kumimoji="1" lang="en-US" smtClean="0"/>
              <a:t>Second level</a:t>
            </a:r>
          </a:p>
          <a:p>
            <a:pPr lvl="2"/>
            <a:r>
              <a:rPr kumimoji="1" lang="en-US" smtClean="0"/>
              <a:t>Third level</a:t>
            </a:r>
          </a:p>
          <a:p>
            <a:pPr lvl="3"/>
            <a:r>
              <a:rPr kumimoji="1" lang="en-US" smtClean="0"/>
              <a:t>Fourth level</a:t>
            </a:r>
          </a:p>
          <a:p>
            <a:pPr lvl="4"/>
            <a:r>
              <a:rPr kumimoji="1" lang="en-US" smtClean="0"/>
              <a:t>Fifth level</a:t>
            </a:r>
            <a:endParaRPr kumimoji="1" lang="fr-FR"/>
          </a:p>
        </p:txBody>
      </p:sp>
      <p:sp>
        <p:nvSpPr>
          <p:cNvPr id="4" name="Date Placeholder 3"/>
          <p:cNvSpPr>
            <a:spLocks noGrp="1"/>
          </p:cNvSpPr>
          <p:nvPr>
            <p:ph type="dt" sz="half" idx="10"/>
          </p:nvPr>
        </p:nvSpPr>
        <p:spPr/>
        <p:txBody>
          <a:bodyPr/>
          <a:lstStyle/>
          <a:p>
            <a:fld id="{B3F707BD-BB75-4A51-9F76-676F466AED27}" type="datetime1">
              <a:rPr kumimoji="1" lang="fr-FR" smtClean="0"/>
              <a:pPr/>
              <a:t>28/01/2014</a:t>
            </a:fld>
            <a:endParaRPr kumimoji="1" lang="fr-FR"/>
          </a:p>
        </p:txBody>
      </p:sp>
      <p:sp>
        <p:nvSpPr>
          <p:cNvPr id="5" name="Footer Placeholder 4"/>
          <p:cNvSpPr>
            <a:spLocks noGrp="1"/>
          </p:cNvSpPr>
          <p:nvPr>
            <p:ph type="ftr" sz="quarter" idx="11"/>
          </p:nvPr>
        </p:nvSpPr>
        <p:spPr/>
        <p:txBody>
          <a:bodyPr/>
          <a:lstStyle/>
          <a:p>
            <a:endParaRPr kumimoji="1" lang="fr-FR"/>
          </a:p>
        </p:txBody>
      </p:sp>
      <p:sp>
        <p:nvSpPr>
          <p:cNvPr id="6" name="Slide Number Placeholder 5"/>
          <p:cNvSpPr>
            <a:spLocks noGrp="1"/>
          </p:cNvSpPr>
          <p:nvPr>
            <p:ph type="sldNum" sz="quarter" idx="12"/>
          </p:nvPr>
        </p:nvSpPr>
        <p:spPr/>
        <p:txBody>
          <a:bodyPr/>
          <a:lstStyle/>
          <a:p>
            <a:fld id="{9E402229-31B6-4F12-B147-913018B24454}" type="slidenum">
              <a:rPr kumimoji="1" lang="fr-FR" smtClean="0"/>
              <a:pPr/>
              <a:t>‹#›</a:t>
            </a:fld>
            <a:endParaRPr kumimoji="1"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1" lang="en-US" smtClean="0"/>
              <a:t>Click to edit Master title style</a:t>
            </a:r>
            <a:endParaRPr kumimoji="1" lang="fr-FR"/>
          </a:p>
        </p:txBody>
      </p:sp>
      <p:sp>
        <p:nvSpPr>
          <p:cNvPr id="3" name="Content Placeholder 2"/>
          <p:cNvSpPr>
            <a:spLocks noGrp="1"/>
          </p:cNvSpPr>
          <p:nvPr>
            <p:ph idx="1"/>
          </p:nvPr>
        </p:nvSpPr>
        <p:spPr/>
        <p:txBody>
          <a:bodyPr/>
          <a:lstStyle/>
          <a:p>
            <a:pPr lvl="0"/>
            <a:r>
              <a:rPr kumimoji="1" lang="en-US" smtClean="0"/>
              <a:t>Click to edit Master text styles</a:t>
            </a:r>
          </a:p>
          <a:p>
            <a:pPr lvl="1"/>
            <a:r>
              <a:rPr kumimoji="1" lang="en-US" smtClean="0"/>
              <a:t>Second level</a:t>
            </a:r>
          </a:p>
          <a:p>
            <a:pPr lvl="2"/>
            <a:r>
              <a:rPr kumimoji="1" lang="en-US" smtClean="0"/>
              <a:t>Third level</a:t>
            </a:r>
          </a:p>
          <a:p>
            <a:pPr lvl="3"/>
            <a:r>
              <a:rPr kumimoji="1" lang="en-US" smtClean="0"/>
              <a:t>Fourth level</a:t>
            </a:r>
          </a:p>
          <a:p>
            <a:pPr lvl="4"/>
            <a:r>
              <a:rPr kumimoji="1" lang="en-US" smtClean="0"/>
              <a:t>Fifth level</a:t>
            </a:r>
            <a:endParaRPr kumimoji="1" lang="fr-FR"/>
          </a:p>
        </p:txBody>
      </p:sp>
      <p:sp>
        <p:nvSpPr>
          <p:cNvPr id="4" name="Date Placeholder 3"/>
          <p:cNvSpPr>
            <a:spLocks noGrp="1"/>
          </p:cNvSpPr>
          <p:nvPr>
            <p:ph type="dt" sz="half" idx="10"/>
          </p:nvPr>
        </p:nvSpPr>
        <p:spPr/>
        <p:txBody>
          <a:bodyPr/>
          <a:lstStyle/>
          <a:p>
            <a:fld id="{85F020DA-FAE4-4816-8B31-A7082C1141A5}" type="datetime1">
              <a:rPr kumimoji="1" lang="fr-FR" smtClean="0"/>
              <a:pPr/>
              <a:t>28/01/2014</a:t>
            </a:fld>
            <a:endParaRPr kumimoji="1" lang="fr-FR"/>
          </a:p>
        </p:txBody>
      </p:sp>
      <p:sp>
        <p:nvSpPr>
          <p:cNvPr id="5" name="Footer Placeholder 4"/>
          <p:cNvSpPr>
            <a:spLocks noGrp="1"/>
          </p:cNvSpPr>
          <p:nvPr>
            <p:ph type="ftr" sz="quarter" idx="11"/>
          </p:nvPr>
        </p:nvSpPr>
        <p:spPr/>
        <p:txBody>
          <a:bodyPr/>
          <a:lstStyle/>
          <a:p>
            <a:endParaRPr kumimoji="1" lang="fr-FR"/>
          </a:p>
        </p:txBody>
      </p:sp>
      <p:sp>
        <p:nvSpPr>
          <p:cNvPr id="6" name="Slide Number Placeholder 5"/>
          <p:cNvSpPr>
            <a:spLocks noGrp="1"/>
          </p:cNvSpPr>
          <p:nvPr>
            <p:ph type="sldNum" sz="quarter" idx="12"/>
          </p:nvPr>
        </p:nvSpPr>
        <p:spPr/>
        <p:txBody>
          <a:bodyPr/>
          <a:lstStyle/>
          <a:p>
            <a:fld id="{9E402229-31B6-4F12-B147-913018B24454}" type="slidenum">
              <a:rPr kumimoji="1" lang="fr-FR" smtClean="0"/>
              <a:pPr/>
              <a:t>‹#›</a:t>
            </a:fld>
            <a:endParaRPr kumimoji="1"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kumimoji="1" lang="en-US" smtClean="0"/>
              <a:t>Click to edit Master title style</a:t>
            </a:r>
            <a:endParaRPr kumimoji="1" lang="fr-F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en-US" smtClean="0"/>
              <a:t>Click to edit Master text styles</a:t>
            </a:r>
          </a:p>
        </p:txBody>
      </p:sp>
      <p:sp>
        <p:nvSpPr>
          <p:cNvPr id="4" name="Date Placeholder 3"/>
          <p:cNvSpPr>
            <a:spLocks noGrp="1"/>
          </p:cNvSpPr>
          <p:nvPr>
            <p:ph type="dt" sz="half" idx="10"/>
          </p:nvPr>
        </p:nvSpPr>
        <p:spPr/>
        <p:txBody>
          <a:bodyPr/>
          <a:lstStyle/>
          <a:p>
            <a:fld id="{2FD37291-0D05-42A3-82BC-9B3C62813494}" type="datetime1">
              <a:rPr kumimoji="1" lang="fr-FR" smtClean="0"/>
              <a:pPr/>
              <a:t>28/01/2014</a:t>
            </a:fld>
            <a:endParaRPr kumimoji="1" lang="fr-FR"/>
          </a:p>
        </p:txBody>
      </p:sp>
      <p:sp>
        <p:nvSpPr>
          <p:cNvPr id="5" name="Footer Placeholder 4"/>
          <p:cNvSpPr>
            <a:spLocks noGrp="1"/>
          </p:cNvSpPr>
          <p:nvPr>
            <p:ph type="ftr" sz="quarter" idx="11"/>
          </p:nvPr>
        </p:nvSpPr>
        <p:spPr/>
        <p:txBody>
          <a:bodyPr/>
          <a:lstStyle/>
          <a:p>
            <a:endParaRPr kumimoji="1" lang="fr-FR"/>
          </a:p>
        </p:txBody>
      </p:sp>
      <p:sp>
        <p:nvSpPr>
          <p:cNvPr id="6" name="Slide Number Placeholder 5"/>
          <p:cNvSpPr>
            <a:spLocks noGrp="1"/>
          </p:cNvSpPr>
          <p:nvPr>
            <p:ph type="sldNum" sz="quarter" idx="12"/>
          </p:nvPr>
        </p:nvSpPr>
        <p:spPr/>
        <p:txBody>
          <a:bodyPr/>
          <a:lstStyle/>
          <a:p>
            <a:fld id="{9E402229-31B6-4F12-B147-913018B24454}" type="slidenum">
              <a:rPr kumimoji="1" lang="fr-FR" smtClean="0"/>
              <a:pPr/>
              <a:t>‹#›</a:t>
            </a:fld>
            <a:endParaRPr kumimoji="1"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1" lang="en-US" smtClean="0"/>
              <a:t>Click to edit Master title style</a:t>
            </a:r>
            <a:endParaRPr kumimoji="1" lang="fr-F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en-US" smtClean="0"/>
              <a:t>Click to edit Master text styles</a:t>
            </a:r>
          </a:p>
          <a:p>
            <a:pPr lvl="1"/>
            <a:r>
              <a:rPr kumimoji="1" lang="en-US" smtClean="0"/>
              <a:t>Second level</a:t>
            </a:r>
          </a:p>
          <a:p>
            <a:pPr lvl="2"/>
            <a:r>
              <a:rPr kumimoji="1" lang="en-US" smtClean="0"/>
              <a:t>Third level</a:t>
            </a:r>
          </a:p>
          <a:p>
            <a:pPr lvl="3"/>
            <a:r>
              <a:rPr kumimoji="1" lang="en-US" smtClean="0"/>
              <a:t>Fourth level</a:t>
            </a:r>
          </a:p>
          <a:p>
            <a:pPr lvl="4"/>
            <a:r>
              <a:rPr kumimoji="1" lang="en-US" smtClean="0"/>
              <a:t>Fifth level</a:t>
            </a:r>
            <a:endParaRPr kumimoji="1" lang="fr-F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en-US" smtClean="0"/>
              <a:t>Click to edit Master text styles</a:t>
            </a:r>
          </a:p>
          <a:p>
            <a:pPr lvl="1"/>
            <a:r>
              <a:rPr kumimoji="1" lang="en-US" smtClean="0"/>
              <a:t>Second level</a:t>
            </a:r>
          </a:p>
          <a:p>
            <a:pPr lvl="2"/>
            <a:r>
              <a:rPr kumimoji="1" lang="en-US" smtClean="0"/>
              <a:t>Third level</a:t>
            </a:r>
          </a:p>
          <a:p>
            <a:pPr lvl="3"/>
            <a:r>
              <a:rPr kumimoji="1" lang="en-US" smtClean="0"/>
              <a:t>Fourth level</a:t>
            </a:r>
          </a:p>
          <a:p>
            <a:pPr lvl="4"/>
            <a:r>
              <a:rPr kumimoji="1" lang="en-US" smtClean="0"/>
              <a:t>Fifth level</a:t>
            </a:r>
            <a:endParaRPr kumimoji="1" lang="fr-FR"/>
          </a:p>
        </p:txBody>
      </p:sp>
      <p:sp>
        <p:nvSpPr>
          <p:cNvPr id="5" name="Date Placeholder 4"/>
          <p:cNvSpPr>
            <a:spLocks noGrp="1"/>
          </p:cNvSpPr>
          <p:nvPr>
            <p:ph type="dt" sz="half" idx="10"/>
          </p:nvPr>
        </p:nvSpPr>
        <p:spPr/>
        <p:txBody>
          <a:bodyPr/>
          <a:lstStyle/>
          <a:p>
            <a:fld id="{EA7180D0-556D-423F-88A9-FCD741BA2C0F}" type="datetime1">
              <a:rPr kumimoji="1" lang="fr-FR" smtClean="0"/>
              <a:pPr/>
              <a:t>28/01/2014</a:t>
            </a:fld>
            <a:endParaRPr kumimoji="1" lang="fr-FR"/>
          </a:p>
        </p:txBody>
      </p:sp>
      <p:sp>
        <p:nvSpPr>
          <p:cNvPr id="6" name="Footer Placeholder 5"/>
          <p:cNvSpPr>
            <a:spLocks noGrp="1"/>
          </p:cNvSpPr>
          <p:nvPr>
            <p:ph type="ftr" sz="quarter" idx="11"/>
          </p:nvPr>
        </p:nvSpPr>
        <p:spPr/>
        <p:txBody>
          <a:bodyPr/>
          <a:lstStyle/>
          <a:p>
            <a:endParaRPr kumimoji="1" lang="fr-FR"/>
          </a:p>
        </p:txBody>
      </p:sp>
      <p:sp>
        <p:nvSpPr>
          <p:cNvPr id="7" name="Slide Number Placeholder 6"/>
          <p:cNvSpPr>
            <a:spLocks noGrp="1"/>
          </p:cNvSpPr>
          <p:nvPr>
            <p:ph type="sldNum" sz="quarter" idx="12"/>
          </p:nvPr>
        </p:nvSpPr>
        <p:spPr/>
        <p:txBody>
          <a:bodyPr/>
          <a:lstStyle/>
          <a:p>
            <a:fld id="{9E402229-31B6-4F12-B147-913018B24454}" type="slidenum">
              <a:rPr kumimoji="1" lang="fr-FR" smtClean="0"/>
              <a:pPr/>
              <a:t>‹#›</a:t>
            </a:fld>
            <a:endParaRPr kumimoji="1"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kumimoji="1" lang="en-US" smtClean="0"/>
              <a:t>Click to edit Master title style</a:t>
            </a:r>
            <a:endParaRPr kumimoji="1" lang="fr-F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en-US" smtClean="0"/>
              <a:t>Click to edit Master text styles</a:t>
            </a:r>
          </a:p>
          <a:p>
            <a:pPr lvl="1"/>
            <a:r>
              <a:rPr kumimoji="1" lang="en-US" smtClean="0"/>
              <a:t>Second level</a:t>
            </a:r>
          </a:p>
          <a:p>
            <a:pPr lvl="2"/>
            <a:r>
              <a:rPr kumimoji="1" lang="en-US" smtClean="0"/>
              <a:t>Third level</a:t>
            </a:r>
          </a:p>
          <a:p>
            <a:pPr lvl="3"/>
            <a:r>
              <a:rPr kumimoji="1" lang="en-US" smtClean="0"/>
              <a:t>Fourth level</a:t>
            </a:r>
          </a:p>
          <a:p>
            <a:pPr lvl="4"/>
            <a:r>
              <a:rPr kumimoji="1" lang="en-US" smtClean="0"/>
              <a:t>Fifth level</a:t>
            </a:r>
            <a:endParaRPr kumimoji="1" lang="fr-F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en-US" smtClean="0"/>
              <a:t>Click to edit Master text styles</a:t>
            </a:r>
          </a:p>
          <a:p>
            <a:pPr lvl="1"/>
            <a:r>
              <a:rPr kumimoji="1" lang="en-US" smtClean="0"/>
              <a:t>Second level</a:t>
            </a:r>
          </a:p>
          <a:p>
            <a:pPr lvl="2"/>
            <a:r>
              <a:rPr kumimoji="1" lang="en-US" smtClean="0"/>
              <a:t>Third level</a:t>
            </a:r>
          </a:p>
          <a:p>
            <a:pPr lvl="3"/>
            <a:r>
              <a:rPr kumimoji="1" lang="en-US" smtClean="0"/>
              <a:t>Fourth level</a:t>
            </a:r>
          </a:p>
          <a:p>
            <a:pPr lvl="4"/>
            <a:r>
              <a:rPr kumimoji="1" lang="en-US" smtClean="0"/>
              <a:t>Fifth level</a:t>
            </a:r>
            <a:endParaRPr kumimoji="1" lang="fr-FR"/>
          </a:p>
        </p:txBody>
      </p:sp>
      <p:sp>
        <p:nvSpPr>
          <p:cNvPr id="7" name="Date Placeholder 6"/>
          <p:cNvSpPr>
            <a:spLocks noGrp="1"/>
          </p:cNvSpPr>
          <p:nvPr>
            <p:ph type="dt" sz="half" idx="10"/>
          </p:nvPr>
        </p:nvSpPr>
        <p:spPr/>
        <p:txBody>
          <a:bodyPr/>
          <a:lstStyle/>
          <a:p>
            <a:fld id="{AB463707-3519-4E46-9774-D6ED3AE711E1}" type="datetime1">
              <a:rPr kumimoji="1" lang="fr-FR" smtClean="0"/>
              <a:pPr/>
              <a:t>28/01/2014</a:t>
            </a:fld>
            <a:endParaRPr kumimoji="1" lang="fr-FR"/>
          </a:p>
        </p:txBody>
      </p:sp>
      <p:sp>
        <p:nvSpPr>
          <p:cNvPr id="8" name="Footer Placeholder 7"/>
          <p:cNvSpPr>
            <a:spLocks noGrp="1"/>
          </p:cNvSpPr>
          <p:nvPr>
            <p:ph type="ftr" sz="quarter" idx="11"/>
          </p:nvPr>
        </p:nvSpPr>
        <p:spPr/>
        <p:txBody>
          <a:bodyPr/>
          <a:lstStyle/>
          <a:p>
            <a:endParaRPr kumimoji="1" lang="fr-FR"/>
          </a:p>
        </p:txBody>
      </p:sp>
      <p:sp>
        <p:nvSpPr>
          <p:cNvPr id="9" name="Slide Number Placeholder 8"/>
          <p:cNvSpPr>
            <a:spLocks noGrp="1"/>
          </p:cNvSpPr>
          <p:nvPr>
            <p:ph type="sldNum" sz="quarter" idx="12"/>
          </p:nvPr>
        </p:nvSpPr>
        <p:spPr/>
        <p:txBody>
          <a:bodyPr/>
          <a:lstStyle/>
          <a:p>
            <a:fld id="{9E402229-31B6-4F12-B147-913018B24454}" type="slidenum">
              <a:rPr kumimoji="1" lang="fr-FR" smtClean="0"/>
              <a:pPr/>
              <a:t>‹#›</a:t>
            </a:fld>
            <a:endParaRPr kumimoji="1"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1" lang="en-US" smtClean="0"/>
              <a:t>Click to edit Master title style</a:t>
            </a:r>
            <a:endParaRPr kumimoji="1" lang="fr-FR"/>
          </a:p>
        </p:txBody>
      </p:sp>
      <p:sp>
        <p:nvSpPr>
          <p:cNvPr id="3" name="Date Placeholder 2"/>
          <p:cNvSpPr>
            <a:spLocks noGrp="1"/>
          </p:cNvSpPr>
          <p:nvPr>
            <p:ph type="dt" sz="half" idx="10"/>
          </p:nvPr>
        </p:nvSpPr>
        <p:spPr/>
        <p:txBody>
          <a:bodyPr/>
          <a:lstStyle/>
          <a:p>
            <a:fld id="{F3079C8D-339D-4AC9-9B98-470794AD22D1}" type="datetime1">
              <a:rPr kumimoji="1" lang="fr-FR" smtClean="0"/>
              <a:pPr/>
              <a:t>28/01/2014</a:t>
            </a:fld>
            <a:endParaRPr kumimoji="1" lang="fr-FR"/>
          </a:p>
        </p:txBody>
      </p:sp>
      <p:sp>
        <p:nvSpPr>
          <p:cNvPr id="4" name="Footer Placeholder 3"/>
          <p:cNvSpPr>
            <a:spLocks noGrp="1"/>
          </p:cNvSpPr>
          <p:nvPr>
            <p:ph type="ftr" sz="quarter" idx="11"/>
          </p:nvPr>
        </p:nvSpPr>
        <p:spPr/>
        <p:txBody>
          <a:bodyPr/>
          <a:lstStyle/>
          <a:p>
            <a:endParaRPr kumimoji="1" lang="fr-FR"/>
          </a:p>
        </p:txBody>
      </p:sp>
      <p:sp>
        <p:nvSpPr>
          <p:cNvPr id="5" name="Slide Number Placeholder 4"/>
          <p:cNvSpPr>
            <a:spLocks noGrp="1"/>
          </p:cNvSpPr>
          <p:nvPr>
            <p:ph type="sldNum" sz="quarter" idx="12"/>
          </p:nvPr>
        </p:nvSpPr>
        <p:spPr/>
        <p:txBody>
          <a:bodyPr/>
          <a:lstStyle/>
          <a:p>
            <a:fld id="{9E402229-31B6-4F12-B147-913018B24454}" type="slidenum">
              <a:rPr kumimoji="1" lang="fr-FR" smtClean="0"/>
              <a:pPr/>
              <a:t>‹#›</a:t>
            </a:fld>
            <a:endParaRPr kumimoji="1"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2647D72-8772-4146-9B99-0112EEA07B92}" type="datetime1">
              <a:rPr kumimoji="1" lang="fr-FR" smtClean="0"/>
              <a:pPr/>
              <a:t>28/01/2014</a:t>
            </a:fld>
            <a:endParaRPr kumimoji="1" lang="fr-FR"/>
          </a:p>
        </p:txBody>
      </p:sp>
      <p:sp>
        <p:nvSpPr>
          <p:cNvPr id="3" name="Footer Placeholder 2"/>
          <p:cNvSpPr>
            <a:spLocks noGrp="1"/>
          </p:cNvSpPr>
          <p:nvPr>
            <p:ph type="ftr" sz="quarter" idx="11"/>
          </p:nvPr>
        </p:nvSpPr>
        <p:spPr/>
        <p:txBody>
          <a:bodyPr/>
          <a:lstStyle/>
          <a:p>
            <a:endParaRPr kumimoji="1" lang="fr-FR"/>
          </a:p>
        </p:txBody>
      </p:sp>
      <p:sp>
        <p:nvSpPr>
          <p:cNvPr id="4" name="Slide Number Placeholder 3"/>
          <p:cNvSpPr>
            <a:spLocks noGrp="1"/>
          </p:cNvSpPr>
          <p:nvPr>
            <p:ph type="sldNum" sz="quarter" idx="12"/>
          </p:nvPr>
        </p:nvSpPr>
        <p:spPr/>
        <p:txBody>
          <a:bodyPr/>
          <a:lstStyle/>
          <a:p>
            <a:fld id="{9E402229-31B6-4F12-B147-913018B24454}" type="slidenum">
              <a:rPr kumimoji="1" lang="fr-FR" smtClean="0"/>
              <a:pPr/>
              <a:t>‹#›</a:t>
            </a:fld>
            <a:endParaRPr kumimoji="1"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kumimoji="1" lang="en-US" smtClean="0"/>
              <a:t>Click to edit Master title style</a:t>
            </a:r>
            <a:endParaRPr kumimoji="1" lang="fr-F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en-US" smtClean="0"/>
              <a:t>Click to edit Master text styles</a:t>
            </a:r>
          </a:p>
          <a:p>
            <a:pPr lvl="1"/>
            <a:r>
              <a:rPr kumimoji="1" lang="en-US" smtClean="0"/>
              <a:t>Second level</a:t>
            </a:r>
          </a:p>
          <a:p>
            <a:pPr lvl="2"/>
            <a:r>
              <a:rPr kumimoji="1" lang="en-US" smtClean="0"/>
              <a:t>Third level</a:t>
            </a:r>
          </a:p>
          <a:p>
            <a:pPr lvl="3"/>
            <a:r>
              <a:rPr kumimoji="1" lang="en-US" smtClean="0"/>
              <a:t>Fourth level</a:t>
            </a:r>
          </a:p>
          <a:p>
            <a:pPr lvl="4"/>
            <a:r>
              <a:rPr kumimoji="1" lang="en-US" smtClean="0"/>
              <a:t>Fifth level</a:t>
            </a:r>
            <a:endParaRPr kumimoji="1" lang="fr-F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en-US" smtClean="0"/>
              <a:t>Click to edit Master text styles</a:t>
            </a:r>
          </a:p>
        </p:txBody>
      </p:sp>
      <p:sp>
        <p:nvSpPr>
          <p:cNvPr id="5" name="Date Placeholder 4"/>
          <p:cNvSpPr>
            <a:spLocks noGrp="1"/>
          </p:cNvSpPr>
          <p:nvPr>
            <p:ph type="dt" sz="half" idx="10"/>
          </p:nvPr>
        </p:nvSpPr>
        <p:spPr/>
        <p:txBody>
          <a:bodyPr/>
          <a:lstStyle/>
          <a:p>
            <a:fld id="{92806DB3-6468-4866-BDA3-6A4C6870E276}" type="datetime1">
              <a:rPr kumimoji="1" lang="fr-FR" smtClean="0"/>
              <a:pPr/>
              <a:t>28/01/2014</a:t>
            </a:fld>
            <a:endParaRPr kumimoji="1" lang="fr-FR"/>
          </a:p>
        </p:txBody>
      </p:sp>
      <p:sp>
        <p:nvSpPr>
          <p:cNvPr id="6" name="Footer Placeholder 5"/>
          <p:cNvSpPr>
            <a:spLocks noGrp="1"/>
          </p:cNvSpPr>
          <p:nvPr>
            <p:ph type="ftr" sz="quarter" idx="11"/>
          </p:nvPr>
        </p:nvSpPr>
        <p:spPr/>
        <p:txBody>
          <a:bodyPr/>
          <a:lstStyle/>
          <a:p>
            <a:endParaRPr kumimoji="1" lang="fr-FR"/>
          </a:p>
        </p:txBody>
      </p:sp>
      <p:sp>
        <p:nvSpPr>
          <p:cNvPr id="7" name="Slide Number Placeholder 6"/>
          <p:cNvSpPr>
            <a:spLocks noGrp="1"/>
          </p:cNvSpPr>
          <p:nvPr>
            <p:ph type="sldNum" sz="quarter" idx="12"/>
          </p:nvPr>
        </p:nvSpPr>
        <p:spPr/>
        <p:txBody>
          <a:bodyPr/>
          <a:lstStyle/>
          <a:p>
            <a:fld id="{9E402229-31B6-4F12-B147-913018B24454}" type="slidenum">
              <a:rPr kumimoji="1" lang="fr-FR" smtClean="0"/>
              <a:pPr/>
              <a:t>‹#›</a:t>
            </a:fld>
            <a:endParaRPr kumimoji="1"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kumimoji="1" lang="en-US" smtClean="0"/>
              <a:t>Click to edit Master title style</a:t>
            </a:r>
            <a:endParaRPr kumimoji="1" lang="fr-F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fr-F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en-US" smtClean="0"/>
              <a:t>Click to edit Master text styles</a:t>
            </a:r>
          </a:p>
        </p:txBody>
      </p:sp>
      <p:sp>
        <p:nvSpPr>
          <p:cNvPr id="5" name="Date Placeholder 4"/>
          <p:cNvSpPr>
            <a:spLocks noGrp="1"/>
          </p:cNvSpPr>
          <p:nvPr>
            <p:ph type="dt" sz="half" idx="10"/>
          </p:nvPr>
        </p:nvSpPr>
        <p:spPr/>
        <p:txBody>
          <a:bodyPr/>
          <a:lstStyle/>
          <a:p>
            <a:fld id="{63293EE3-CD13-4276-A7C4-421ACA3003CC}" type="datetime1">
              <a:rPr kumimoji="1" lang="fr-FR" smtClean="0"/>
              <a:pPr/>
              <a:t>28/01/2014</a:t>
            </a:fld>
            <a:endParaRPr kumimoji="1" lang="fr-FR"/>
          </a:p>
        </p:txBody>
      </p:sp>
      <p:sp>
        <p:nvSpPr>
          <p:cNvPr id="6" name="Footer Placeholder 5"/>
          <p:cNvSpPr>
            <a:spLocks noGrp="1"/>
          </p:cNvSpPr>
          <p:nvPr>
            <p:ph type="ftr" sz="quarter" idx="11"/>
          </p:nvPr>
        </p:nvSpPr>
        <p:spPr/>
        <p:txBody>
          <a:bodyPr/>
          <a:lstStyle/>
          <a:p>
            <a:endParaRPr kumimoji="1" lang="fr-FR"/>
          </a:p>
        </p:txBody>
      </p:sp>
      <p:sp>
        <p:nvSpPr>
          <p:cNvPr id="7" name="Slide Number Placeholder 6"/>
          <p:cNvSpPr>
            <a:spLocks noGrp="1"/>
          </p:cNvSpPr>
          <p:nvPr>
            <p:ph type="sldNum" sz="quarter" idx="12"/>
          </p:nvPr>
        </p:nvSpPr>
        <p:spPr/>
        <p:txBody>
          <a:bodyPr/>
          <a:lstStyle/>
          <a:p>
            <a:fld id="{9E402229-31B6-4F12-B147-913018B24454}" type="slidenum">
              <a:rPr kumimoji="1" lang="fr-FR" smtClean="0"/>
              <a:pPr/>
              <a:t>‹#›</a:t>
            </a:fld>
            <a:endParaRPr kumimoji="1"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en-US" smtClean="0"/>
              <a:t>Click to edit Master title style</a:t>
            </a:r>
            <a:endParaRPr kumimoji="1" lang="fr-F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en-US" smtClean="0"/>
              <a:t>Click to edit Master text styles</a:t>
            </a:r>
          </a:p>
          <a:p>
            <a:pPr lvl="1"/>
            <a:r>
              <a:rPr kumimoji="1" lang="en-US" smtClean="0"/>
              <a:t>Second level</a:t>
            </a:r>
          </a:p>
          <a:p>
            <a:pPr lvl="2"/>
            <a:r>
              <a:rPr kumimoji="1" lang="en-US" smtClean="0"/>
              <a:t>Third level</a:t>
            </a:r>
          </a:p>
          <a:p>
            <a:pPr lvl="3"/>
            <a:r>
              <a:rPr kumimoji="1" lang="en-US" smtClean="0"/>
              <a:t>Fourth level</a:t>
            </a:r>
          </a:p>
          <a:p>
            <a:pPr lvl="4"/>
            <a:r>
              <a:rPr kumimoji="1" lang="en-US" smtClean="0"/>
              <a:t>Fifth level</a:t>
            </a:r>
            <a:endParaRPr kumimoji="1" lang="fr-F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A057715-B398-463C-A3F5-216F113700D7}" type="datetime1">
              <a:rPr kumimoji="1" lang="fr-FR" smtClean="0"/>
              <a:pPr/>
              <a:t>28/01/2014</a:t>
            </a:fld>
            <a:endParaRPr kumimoji="1" lang="fr-F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fr-F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E402229-31B6-4F12-B147-913018B24454}" type="slidenum">
              <a:rPr kumimoji="1" lang="fr-FR" smtClean="0"/>
              <a:pPr/>
              <a:t>‹#›</a:t>
            </a:fld>
            <a:endParaRPr kumimoji="1"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04801"/>
            <a:ext cx="7772400" cy="1295400"/>
          </a:xfrm>
        </p:spPr>
        <p:txBody>
          <a:bodyPr>
            <a:normAutofit/>
          </a:bodyPr>
          <a:lstStyle/>
          <a:p>
            <a:r>
              <a:rPr lang="en-US" dirty="0" smtClean="0">
                <a:solidFill>
                  <a:srgbClr val="0070C0"/>
                </a:solidFill>
              </a:rPr>
              <a:t>FORUM DES PME</a:t>
            </a:r>
            <a:r>
              <a:rPr lang="fr-FR" dirty="0" smtClean="0"/>
              <a:t/>
            </a:r>
            <a:br>
              <a:rPr lang="fr-FR" dirty="0" smtClean="0"/>
            </a:br>
            <a:r>
              <a:rPr lang="fr-FR" sz="2700" i="1" dirty="0" smtClean="0"/>
              <a:t>(</a:t>
            </a:r>
            <a:r>
              <a:rPr lang="en-US" sz="2700" i="1" dirty="0" smtClean="0"/>
              <a:t>27-28 JANVIER)</a:t>
            </a:r>
            <a:endParaRPr kumimoji="1" lang="fr-FR" sz="2700" i="1" dirty="0"/>
          </a:p>
        </p:txBody>
      </p:sp>
      <p:sp>
        <p:nvSpPr>
          <p:cNvPr id="3" name="Subtitle 2"/>
          <p:cNvSpPr>
            <a:spLocks noGrp="1"/>
          </p:cNvSpPr>
          <p:nvPr>
            <p:ph type="subTitle" idx="1"/>
          </p:nvPr>
        </p:nvSpPr>
        <p:spPr>
          <a:xfrm>
            <a:off x="838200" y="1676400"/>
            <a:ext cx="7772400" cy="4572000"/>
          </a:xfrm>
        </p:spPr>
        <p:txBody>
          <a:bodyPr>
            <a:normAutofit fontScale="92500"/>
          </a:bodyPr>
          <a:lstStyle/>
          <a:p>
            <a:r>
              <a:rPr kumimoji="1" lang="en-US" u="sng" dirty="0" smtClean="0"/>
              <a:t>SOUS-THEME</a:t>
            </a:r>
          </a:p>
          <a:p>
            <a:r>
              <a:rPr lang="en-US" dirty="0" smtClean="0"/>
              <a:t>LE FONDS CATALYTIQUE: UN INSTRUMENT POUR L’ACCOMPAGNEMENT DES PME GABONAISES </a:t>
            </a:r>
          </a:p>
          <a:p>
            <a:endParaRPr lang="en-US" sz="2400" i="1" dirty="0" smtClean="0"/>
          </a:p>
          <a:p>
            <a:r>
              <a:rPr lang="en-US" sz="2400" dirty="0" err="1" smtClean="0"/>
              <a:t>Conférencier</a:t>
            </a:r>
            <a:r>
              <a:rPr lang="en-US" sz="2400" dirty="0" smtClean="0"/>
              <a:t>: Dr. Jean-CHRISTIAN OBAME</a:t>
            </a:r>
          </a:p>
          <a:p>
            <a:r>
              <a:rPr lang="en-US" sz="2400" dirty="0" err="1" smtClean="0"/>
              <a:t>Inspecteur</a:t>
            </a:r>
            <a:r>
              <a:rPr lang="en-US" sz="2400" dirty="0" smtClean="0"/>
              <a:t> </a:t>
            </a:r>
            <a:r>
              <a:rPr lang="en-US" sz="2400" dirty="0" err="1" smtClean="0"/>
              <a:t>Général</a:t>
            </a:r>
            <a:r>
              <a:rPr lang="en-US" sz="2400" dirty="0" smtClean="0"/>
              <a:t> des Finances,</a:t>
            </a:r>
          </a:p>
          <a:p>
            <a:r>
              <a:rPr lang="en-US" sz="2400" dirty="0" err="1" smtClean="0"/>
              <a:t>Ancien</a:t>
            </a:r>
            <a:r>
              <a:rPr lang="en-US" sz="2400" dirty="0" smtClean="0"/>
              <a:t> </a:t>
            </a:r>
            <a:r>
              <a:rPr lang="en-US" sz="2400" dirty="0" err="1" smtClean="0"/>
              <a:t>Conseiller</a:t>
            </a:r>
            <a:r>
              <a:rPr lang="en-US" sz="2400" dirty="0" smtClean="0"/>
              <a:t> au FMI,</a:t>
            </a:r>
          </a:p>
          <a:p>
            <a:r>
              <a:rPr lang="en-US" sz="2400" dirty="0" smtClean="0"/>
              <a:t>Consultant international </a:t>
            </a:r>
          </a:p>
          <a:p>
            <a:r>
              <a:rPr kumimoji="1" lang="en-US" sz="2400" i="1" dirty="0" smtClean="0"/>
              <a:t>                                          </a:t>
            </a:r>
          </a:p>
          <a:p>
            <a:r>
              <a:rPr lang="en-US" sz="2400" i="1" dirty="0" smtClean="0"/>
              <a:t>                                                                                    </a:t>
            </a:r>
            <a:r>
              <a:rPr kumimoji="1" lang="en-US" sz="2400" i="1" dirty="0" smtClean="0"/>
              <a:t>(Version R</a:t>
            </a:r>
            <a:r>
              <a:rPr kumimoji="1" lang="fr-FR" sz="2400" i="1" dirty="0" smtClean="0"/>
              <a:t>é</a:t>
            </a:r>
            <a:r>
              <a:rPr kumimoji="1" lang="en-US" sz="2400" i="1" dirty="0" err="1" smtClean="0"/>
              <a:t>visée</a:t>
            </a:r>
            <a:r>
              <a:rPr kumimoji="1" lang="en-US" sz="2400" i="1" dirty="0" smtClean="0"/>
              <a:t>)</a:t>
            </a:r>
            <a:endParaRPr kumimoji="1" lang="en-US" dirty="0"/>
          </a:p>
          <a:p>
            <a:endParaRPr kumimoji="1" lang="fr-FR" dirty="0"/>
          </a:p>
        </p:txBody>
      </p:sp>
      <p:sp>
        <p:nvSpPr>
          <p:cNvPr id="4" name="Slide Number Placeholder 3"/>
          <p:cNvSpPr>
            <a:spLocks noGrp="1"/>
          </p:cNvSpPr>
          <p:nvPr>
            <p:ph type="sldNum" sz="quarter" idx="12"/>
          </p:nvPr>
        </p:nvSpPr>
        <p:spPr/>
        <p:txBody>
          <a:bodyPr/>
          <a:lstStyle/>
          <a:p>
            <a:fld id="{9E402229-31B6-4F12-B147-913018B24454}" type="slidenum">
              <a:rPr kumimoji="1" lang="fr-FR" smtClean="0"/>
              <a:pPr/>
              <a:t>1</a:t>
            </a:fld>
            <a:endParaRPr kumimoji="1" lang="fr-FR"/>
          </a:p>
        </p:txBody>
      </p:sp>
      <p:sp>
        <p:nvSpPr>
          <p:cNvPr id="5" name="Footer Placeholder 4"/>
          <p:cNvSpPr>
            <a:spLocks noGrp="1"/>
          </p:cNvSpPr>
          <p:nvPr>
            <p:ph type="ftr" sz="quarter" idx="11"/>
          </p:nvPr>
        </p:nvSpPr>
        <p:spPr/>
        <p:txBody>
          <a:bodyPr/>
          <a:lstStyle/>
          <a:p>
            <a:endParaRPr kumimoji="1" lang="fr-F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52400"/>
            <a:ext cx="8229600" cy="1447800"/>
          </a:xfrm>
        </p:spPr>
        <p:txBody>
          <a:bodyPr>
            <a:normAutofit/>
          </a:bodyPr>
          <a:lstStyle/>
          <a:p>
            <a:r>
              <a:rPr kumimoji="1" lang="en-US" sz="3100" dirty="0" smtClean="0"/>
              <a:t>IV. </a:t>
            </a:r>
            <a:r>
              <a:rPr kumimoji="1" lang="en-US" sz="3100" dirty="0" smtClean="0">
                <a:latin typeface="Bookman Old Style" pitchFamily="18" charset="0"/>
              </a:rPr>
              <a:t>Prospective </a:t>
            </a:r>
            <a:r>
              <a:rPr kumimoji="1" lang="en-US" sz="3100" dirty="0" err="1" smtClean="0">
                <a:latin typeface="Bookman Old Style" pitchFamily="18" charset="0"/>
              </a:rPr>
              <a:t>sur</a:t>
            </a:r>
            <a:r>
              <a:rPr kumimoji="1" lang="en-US" sz="3100" dirty="0" smtClean="0">
                <a:latin typeface="Bookman Old Style" pitchFamily="18" charset="0"/>
              </a:rPr>
              <a:t> le  </a:t>
            </a:r>
            <a:r>
              <a:rPr kumimoji="1" lang="en-US" sz="3100" dirty="0" err="1" smtClean="0">
                <a:latin typeface="Bookman Old Style" pitchFamily="18" charset="0"/>
              </a:rPr>
              <a:t>Fonds</a:t>
            </a:r>
            <a:r>
              <a:rPr kumimoji="1" lang="en-US" sz="3100" dirty="0" smtClean="0">
                <a:latin typeface="Bookman Old Style" pitchFamily="18" charset="0"/>
              </a:rPr>
              <a:t> </a:t>
            </a:r>
            <a:r>
              <a:rPr kumimoji="1" lang="en-US" sz="3100" dirty="0" err="1" smtClean="0">
                <a:latin typeface="Bookman Old Style" pitchFamily="18" charset="0"/>
              </a:rPr>
              <a:t>Catalytique</a:t>
            </a:r>
            <a:r>
              <a:rPr kumimoji="1" lang="en-US" sz="3100" dirty="0" smtClean="0">
                <a:latin typeface="Bookman Old Style" pitchFamily="18" charset="0"/>
              </a:rPr>
              <a:t>:</a:t>
            </a:r>
            <a:endParaRPr kumimoji="1" lang="fr-FR" sz="3100" dirty="0">
              <a:latin typeface="Bookman Old Style" pitchFamily="18" charset="0"/>
            </a:endParaRPr>
          </a:p>
        </p:txBody>
      </p:sp>
      <p:sp>
        <p:nvSpPr>
          <p:cNvPr id="3" name="Content Placeholder 2"/>
          <p:cNvSpPr>
            <a:spLocks noGrp="1"/>
          </p:cNvSpPr>
          <p:nvPr>
            <p:ph idx="1"/>
          </p:nvPr>
        </p:nvSpPr>
        <p:spPr>
          <a:xfrm>
            <a:off x="457200" y="1828800"/>
            <a:ext cx="8229600" cy="4297363"/>
          </a:xfrm>
        </p:spPr>
        <p:txBody>
          <a:bodyPr>
            <a:normAutofit fontScale="77500" lnSpcReduction="20000"/>
          </a:bodyPr>
          <a:lstStyle/>
          <a:p>
            <a:r>
              <a:rPr lang="en-US" altLang="ja-JP" sz="2800" b="1" dirty="0" smtClean="0">
                <a:latin typeface="Bookman Old Style" pitchFamily="18" charset="0"/>
              </a:rPr>
              <a:t>B. Rappel de </a:t>
            </a:r>
            <a:r>
              <a:rPr lang="en-US" altLang="ja-JP" sz="2800" b="1" dirty="0" err="1" smtClean="0">
                <a:latin typeface="Bookman Old Style" pitchFamily="18" charset="0"/>
              </a:rPr>
              <a:t>Quelques</a:t>
            </a:r>
            <a:r>
              <a:rPr lang="en-US" altLang="ja-JP" sz="2800" b="1" dirty="0" smtClean="0">
                <a:latin typeface="Bookman Old Style" pitchFamily="18" charset="0"/>
              </a:rPr>
              <a:t> propositions de la </a:t>
            </a:r>
            <a:r>
              <a:rPr lang="en-US" altLang="ja-JP" sz="2800" b="1" dirty="0" err="1" smtClean="0">
                <a:latin typeface="Bookman Old Style" pitchFamily="18" charset="0"/>
              </a:rPr>
              <a:t>Banque</a:t>
            </a:r>
            <a:r>
              <a:rPr lang="en-US" altLang="ja-JP" sz="2800" b="1" dirty="0" smtClean="0">
                <a:latin typeface="Bookman Old Style" pitchFamily="18" charset="0"/>
              </a:rPr>
              <a:t> </a:t>
            </a:r>
            <a:r>
              <a:rPr lang="en-US" altLang="ja-JP" sz="2800" b="1" dirty="0" err="1" smtClean="0">
                <a:latin typeface="Bookman Old Style" pitchFamily="18" charset="0"/>
              </a:rPr>
              <a:t>Mondiale</a:t>
            </a:r>
            <a:endParaRPr lang="en-US" altLang="ja-JP" sz="2800" b="1" dirty="0" smtClean="0">
              <a:latin typeface="Bookman Old Style" pitchFamily="18" charset="0"/>
            </a:endParaRPr>
          </a:p>
          <a:p>
            <a:endParaRPr kumimoji="1" lang="en-US" sz="2800" dirty="0" smtClean="0">
              <a:latin typeface="Bookman Old Style" pitchFamily="18" charset="0"/>
            </a:endParaRPr>
          </a:p>
          <a:p>
            <a:r>
              <a:rPr kumimoji="1" lang="en-US" sz="2800" dirty="0" err="1" smtClean="0">
                <a:latin typeface="Bookman Old Style" pitchFamily="18" charset="0"/>
              </a:rPr>
              <a:t>Stimuler</a:t>
            </a:r>
            <a:r>
              <a:rPr kumimoji="1" lang="en-US" sz="2800" dirty="0" smtClean="0">
                <a:latin typeface="Bookman Old Style" pitchFamily="18" charset="0"/>
              </a:rPr>
              <a:t> </a:t>
            </a:r>
            <a:r>
              <a:rPr kumimoji="1" lang="en-US" sz="2800" dirty="0" err="1" smtClean="0">
                <a:latin typeface="Bookman Old Style" pitchFamily="18" charset="0"/>
              </a:rPr>
              <a:t>l’entreprenariat</a:t>
            </a:r>
            <a:r>
              <a:rPr kumimoji="1" lang="en-US" sz="2800" dirty="0" smtClean="0">
                <a:latin typeface="Bookman Old Style" pitchFamily="18" charset="0"/>
              </a:rPr>
              <a:t> en </a:t>
            </a:r>
            <a:r>
              <a:rPr kumimoji="1" lang="en-US" sz="2800" dirty="0" err="1" smtClean="0">
                <a:latin typeface="Bookman Old Style" pitchFamily="18" charset="0"/>
              </a:rPr>
              <a:t>particulier</a:t>
            </a:r>
            <a:r>
              <a:rPr kumimoji="1" lang="en-US" sz="2800" dirty="0" smtClean="0">
                <a:latin typeface="Bookman Old Style" pitchFamily="18" charset="0"/>
              </a:rPr>
              <a:t> </a:t>
            </a:r>
            <a:r>
              <a:rPr kumimoji="1" lang="en-US" sz="2800" dirty="0" err="1" smtClean="0">
                <a:latin typeface="Bookman Old Style" pitchFamily="18" charset="0"/>
              </a:rPr>
              <a:t>parmi</a:t>
            </a:r>
            <a:r>
              <a:rPr kumimoji="1" lang="en-US" sz="2800" dirty="0" smtClean="0">
                <a:latin typeface="Bookman Old Style" pitchFamily="18" charset="0"/>
              </a:rPr>
              <a:t> les </a:t>
            </a:r>
            <a:r>
              <a:rPr kumimoji="1" lang="en-US" sz="2800" dirty="0" err="1" smtClean="0">
                <a:latin typeface="Bookman Old Style" pitchFamily="18" charset="0"/>
              </a:rPr>
              <a:t>jeunes</a:t>
            </a:r>
            <a:r>
              <a:rPr kumimoji="1" lang="en-US" sz="2800" dirty="0" smtClean="0">
                <a:latin typeface="Bookman Old Style" pitchFamily="18" charset="0"/>
              </a:rPr>
              <a:t> et les Femmes (</a:t>
            </a:r>
            <a:r>
              <a:rPr kumimoji="1" lang="en-US" sz="2800" dirty="0" err="1" smtClean="0">
                <a:latin typeface="Bookman Old Style" pitchFamily="18" charset="0"/>
              </a:rPr>
              <a:t>offres</a:t>
            </a:r>
            <a:r>
              <a:rPr kumimoji="1" lang="en-US" sz="2800" dirty="0" smtClean="0">
                <a:latin typeface="Bookman Old Style" pitchFamily="18" charset="0"/>
              </a:rPr>
              <a:t> de Formation) ;</a:t>
            </a:r>
          </a:p>
          <a:p>
            <a:endParaRPr kumimoji="1" lang="en-US" sz="2800" dirty="0" smtClean="0">
              <a:latin typeface="Bookman Old Style" pitchFamily="18" charset="0"/>
            </a:endParaRPr>
          </a:p>
          <a:p>
            <a:r>
              <a:rPr kumimoji="1" lang="en-US" sz="2800" dirty="0" err="1" smtClean="0">
                <a:latin typeface="Bookman Old Style" pitchFamily="18" charset="0"/>
              </a:rPr>
              <a:t>Améliorer</a:t>
            </a:r>
            <a:r>
              <a:rPr kumimoji="1" lang="en-US" sz="2800" dirty="0" smtClean="0">
                <a:latin typeface="Bookman Old Style" pitchFamily="18" charset="0"/>
              </a:rPr>
              <a:t> </a:t>
            </a:r>
            <a:r>
              <a:rPr kumimoji="1" lang="en-US" sz="2800" dirty="0" err="1" smtClean="0">
                <a:latin typeface="Bookman Old Style" pitchFamily="18" charset="0"/>
              </a:rPr>
              <a:t>l’accès</a:t>
            </a:r>
            <a:r>
              <a:rPr kumimoji="1" lang="en-US" sz="2800" dirty="0" smtClean="0">
                <a:latin typeface="Bookman Old Style" pitchFamily="18" charset="0"/>
              </a:rPr>
              <a:t> du </a:t>
            </a:r>
            <a:r>
              <a:rPr kumimoji="1" lang="en-US" sz="2800" dirty="0" err="1" smtClean="0">
                <a:latin typeface="Bookman Old Style" pitchFamily="18" charset="0"/>
              </a:rPr>
              <a:t>secteur</a:t>
            </a:r>
            <a:r>
              <a:rPr kumimoji="1" lang="en-US" sz="2800" dirty="0" smtClean="0">
                <a:latin typeface="Bookman Old Style" pitchFamily="18" charset="0"/>
              </a:rPr>
              <a:t> </a:t>
            </a:r>
            <a:r>
              <a:rPr kumimoji="1" lang="en-US" sz="2800" dirty="0" err="1" smtClean="0">
                <a:latin typeface="Bookman Old Style" pitchFamily="18" charset="0"/>
              </a:rPr>
              <a:t>privé</a:t>
            </a:r>
            <a:r>
              <a:rPr kumimoji="1" lang="en-US" sz="2800" dirty="0" smtClean="0">
                <a:latin typeface="Bookman Old Style" pitchFamily="18" charset="0"/>
              </a:rPr>
              <a:t> aux services </a:t>
            </a:r>
            <a:r>
              <a:rPr kumimoji="1" lang="en-US" sz="2800" dirty="0" err="1" smtClean="0">
                <a:latin typeface="Bookman Old Style" pitchFamily="18" charset="0"/>
              </a:rPr>
              <a:t>bancaires</a:t>
            </a:r>
            <a:r>
              <a:rPr kumimoji="1" lang="en-US" sz="2800" dirty="0" smtClean="0">
                <a:latin typeface="Bookman Old Style" pitchFamily="18" charset="0"/>
              </a:rPr>
              <a:t> et non-</a:t>
            </a:r>
            <a:r>
              <a:rPr kumimoji="1" lang="en-US" sz="2800" dirty="0" err="1" smtClean="0">
                <a:latin typeface="Bookman Old Style" pitchFamily="18" charset="0"/>
              </a:rPr>
              <a:t>bancaires</a:t>
            </a:r>
            <a:r>
              <a:rPr kumimoji="1" lang="en-US" sz="2800" dirty="0" smtClean="0">
                <a:latin typeface="Bookman Old Style" pitchFamily="18" charset="0"/>
              </a:rPr>
              <a:t>;</a:t>
            </a:r>
          </a:p>
          <a:p>
            <a:endParaRPr kumimoji="1" lang="en-US" sz="2800" dirty="0" smtClean="0">
              <a:latin typeface="Bookman Old Style" pitchFamily="18" charset="0"/>
            </a:endParaRPr>
          </a:p>
          <a:p>
            <a:r>
              <a:rPr lang="en-US" sz="2800" dirty="0" err="1" smtClean="0">
                <a:latin typeface="Bookman Old Style" pitchFamily="18" charset="0"/>
              </a:rPr>
              <a:t>Promouvoir</a:t>
            </a:r>
            <a:r>
              <a:rPr lang="en-US" sz="2800" dirty="0" smtClean="0">
                <a:latin typeface="Bookman Old Style" pitchFamily="18" charset="0"/>
              </a:rPr>
              <a:t> la </a:t>
            </a:r>
            <a:r>
              <a:rPr lang="en-US" sz="2800" dirty="0" err="1" smtClean="0">
                <a:latin typeface="Bookman Old Style" pitchFamily="18" charset="0"/>
              </a:rPr>
              <a:t>compétitivité</a:t>
            </a:r>
            <a:r>
              <a:rPr lang="en-US" sz="2800" dirty="0" smtClean="0">
                <a:latin typeface="Bookman Old Style" pitchFamily="18" charset="0"/>
              </a:rPr>
              <a:t> des PME;</a:t>
            </a:r>
          </a:p>
          <a:p>
            <a:endParaRPr lang="en-US" sz="2800" dirty="0" smtClean="0">
              <a:latin typeface="Bookman Old Style" pitchFamily="18" charset="0"/>
            </a:endParaRPr>
          </a:p>
          <a:p>
            <a:r>
              <a:rPr lang="en-US" sz="2800" dirty="0" err="1" smtClean="0">
                <a:latin typeface="Bookman Old Style" pitchFamily="18" charset="0"/>
              </a:rPr>
              <a:t>Mise</a:t>
            </a:r>
            <a:r>
              <a:rPr lang="en-US" sz="2800" dirty="0" smtClean="0">
                <a:latin typeface="Bookman Old Style" pitchFamily="18" charset="0"/>
              </a:rPr>
              <a:t> en place d’un </a:t>
            </a:r>
            <a:r>
              <a:rPr lang="en-US" sz="2800" dirty="0" err="1" smtClean="0">
                <a:latin typeface="Bookman Old Style" pitchFamily="18" charset="0"/>
              </a:rPr>
              <a:t>Fonds</a:t>
            </a:r>
            <a:r>
              <a:rPr lang="en-US" sz="2800" dirty="0" smtClean="0">
                <a:latin typeface="Bookman Old Style" pitchFamily="18" charset="0"/>
              </a:rPr>
              <a:t>  à </a:t>
            </a:r>
            <a:r>
              <a:rPr lang="en-US" sz="2800" dirty="0" err="1" smtClean="0">
                <a:latin typeface="Bookman Old Style" pitchFamily="18" charset="0"/>
              </a:rPr>
              <a:t>frais</a:t>
            </a:r>
            <a:r>
              <a:rPr lang="en-US" sz="2800" dirty="0" smtClean="0">
                <a:latin typeface="Bookman Old Style" pitchFamily="18" charset="0"/>
              </a:rPr>
              <a:t> </a:t>
            </a:r>
            <a:r>
              <a:rPr lang="en-US" sz="2800" dirty="0" err="1" smtClean="0">
                <a:latin typeface="Bookman Old Style" pitchFamily="18" charset="0"/>
              </a:rPr>
              <a:t>partagés</a:t>
            </a:r>
            <a:r>
              <a:rPr lang="en-US" sz="2800" dirty="0" smtClean="0">
                <a:latin typeface="Bookman Old Style" pitchFamily="18" charset="0"/>
              </a:rPr>
              <a:t> (</a:t>
            </a:r>
            <a:r>
              <a:rPr lang="en-US" sz="2800" dirty="0" err="1" smtClean="0">
                <a:latin typeface="Bookman Old Style" pitchFamily="18" charset="0"/>
              </a:rPr>
              <a:t>Amélioration</a:t>
            </a:r>
            <a:r>
              <a:rPr lang="en-US" sz="2800" dirty="0" smtClean="0">
                <a:latin typeface="Bookman Old Style" pitchFamily="18" charset="0"/>
              </a:rPr>
              <a:t> de </a:t>
            </a:r>
            <a:r>
              <a:rPr lang="en-US" sz="2800" dirty="0" err="1" smtClean="0">
                <a:latin typeface="Bookman Old Style" pitchFamily="18" charset="0"/>
              </a:rPr>
              <a:t>l’accès</a:t>
            </a:r>
            <a:r>
              <a:rPr lang="en-US" sz="2800" dirty="0" smtClean="0">
                <a:latin typeface="Bookman Old Style" pitchFamily="18" charset="0"/>
              </a:rPr>
              <a:t> des </a:t>
            </a:r>
            <a:r>
              <a:rPr lang="en-US" sz="2800" dirty="0" err="1" smtClean="0">
                <a:latin typeface="Bookman Old Style" pitchFamily="18" charset="0"/>
              </a:rPr>
              <a:t>fournisseurs</a:t>
            </a:r>
            <a:r>
              <a:rPr lang="en-US" sz="2800" dirty="0" smtClean="0">
                <a:latin typeface="Bookman Old Style" pitchFamily="18" charset="0"/>
              </a:rPr>
              <a:t> à la formation)</a:t>
            </a:r>
            <a:r>
              <a:rPr lang="en-US" dirty="0" smtClean="0">
                <a:latin typeface="Bookman Old Style" pitchFamily="18" charset="0"/>
              </a:rPr>
              <a:t>. </a:t>
            </a:r>
            <a:endParaRPr kumimoji="1" lang="fr-FR" dirty="0">
              <a:latin typeface="Bookman Old Style" pitchFamily="18" charset="0"/>
            </a:endParaRPr>
          </a:p>
        </p:txBody>
      </p:sp>
      <p:sp>
        <p:nvSpPr>
          <p:cNvPr id="4" name="Slide Number Placeholder 3"/>
          <p:cNvSpPr>
            <a:spLocks noGrp="1"/>
          </p:cNvSpPr>
          <p:nvPr>
            <p:ph type="sldNum" sz="quarter" idx="12"/>
          </p:nvPr>
        </p:nvSpPr>
        <p:spPr/>
        <p:txBody>
          <a:bodyPr/>
          <a:lstStyle/>
          <a:p>
            <a:fld id="{9E402229-31B6-4F12-B147-913018B24454}" type="slidenum">
              <a:rPr kumimoji="1" lang="fr-FR" smtClean="0"/>
              <a:pPr/>
              <a:t>10</a:t>
            </a:fld>
            <a:endParaRPr kumimoji="1" lang="fr-FR"/>
          </a:p>
        </p:txBody>
      </p:sp>
      <p:sp>
        <p:nvSpPr>
          <p:cNvPr id="5" name="Footer Placeholder 4"/>
          <p:cNvSpPr>
            <a:spLocks noGrp="1"/>
          </p:cNvSpPr>
          <p:nvPr>
            <p:ph type="ftr" sz="quarter" idx="11"/>
          </p:nvPr>
        </p:nvSpPr>
        <p:spPr/>
        <p:txBody>
          <a:bodyPr/>
          <a:lstStyle/>
          <a:p>
            <a:endParaRPr kumimoji="1" lang="fr-F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altLang="ja-JP" sz="3600" b="1" dirty="0" smtClean="0"/>
              <a:t>V. </a:t>
            </a:r>
            <a:r>
              <a:rPr lang="en-US" altLang="ja-JP" sz="3600" b="1" dirty="0" err="1" smtClean="0"/>
              <a:t>Fonds</a:t>
            </a:r>
            <a:r>
              <a:rPr lang="en-US" altLang="ja-JP" sz="3600" b="1" dirty="0" smtClean="0"/>
              <a:t> </a:t>
            </a:r>
            <a:r>
              <a:rPr lang="en-US" altLang="ja-JP" sz="3600" b="1" dirty="0" err="1" smtClean="0"/>
              <a:t>Catalytique</a:t>
            </a:r>
            <a:r>
              <a:rPr lang="en-US" altLang="ja-JP" sz="3600" b="1" dirty="0" smtClean="0"/>
              <a:t>: Propositions </a:t>
            </a:r>
            <a:r>
              <a:rPr lang="en-US" altLang="ja-JP" sz="3600" b="1" dirty="0" err="1" smtClean="0"/>
              <a:t>Complémentaires</a:t>
            </a:r>
            <a:endParaRPr kumimoji="1" lang="fr-FR" dirty="0"/>
          </a:p>
        </p:txBody>
      </p:sp>
      <p:sp>
        <p:nvSpPr>
          <p:cNvPr id="3" name="Content Placeholder 2"/>
          <p:cNvSpPr>
            <a:spLocks noGrp="1"/>
          </p:cNvSpPr>
          <p:nvPr>
            <p:ph idx="1"/>
          </p:nvPr>
        </p:nvSpPr>
        <p:spPr/>
        <p:txBody>
          <a:bodyPr>
            <a:normAutofit fontScale="92500" lnSpcReduction="10000"/>
          </a:bodyPr>
          <a:lstStyle/>
          <a:p>
            <a:r>
              <a:rPr lang="en-US" altLang="ja-JP" dirty="0" smtClean="0">
                <a:latin typeface="Bookman Old Style" pitchFamily="18" charset="0"/>
                <a:ea typeface="MS Mincho"/>
              </a:rPr>
              <a:t> A. </a:t>
            </a:r>
            <a:r>
              <a:rPr lang="en-US" altLang="ja-JP" b="1" dirty="0" err="1" smtClean="0">
                <a:latin typeface="Bookman Old Style" pitchFamily="18" charset="0"/>
                <a:ea typeface="MS Mincho"/>
              </a:rPr>
              <a:t>Préambule</a:t>
            </a:r>
            <a:r>
              <a:rPr lang="en-US" altLang="ja-JP" b="1" dirty="0" smtClean="0">
                <a:latin typeface="Bookman Old Style" pitchFamily="18" charset="0"/>
                <a:ea typeface="MS Mincho"/>
              </a:rPr>
              <a:t> </a:t>
            </a:r>
          </a:p>
          <a:p>
            <a:pPr>
              <a:buNone/>
            </a:pPr>
            <a:r>
              <a:rPr lang="en-US" altLang="ja-JP" dirty="0" smtClean="0">
                <a:latin typeface="Bookman Old Style" pitchFamily="18" charset="0"/>
                <a:ea typeface="MS Mincho"/>
              </a:rPr>
              <a:t>	Les propositions </a:t>
            </a:r>
            <a:r>
              <a:rPr lang="en-US" altLang="ja-JP" dirty="0" err="1" smtClean="0">
                <a:latin typeface="Bookman Old Style" pitchFamily="18" charset="0"/>
                <a:ea typeface="MS Mincho"/>
              </a:rPr>
              <a:t>ci</a:t>
            </a:r>
            <a:r>
              <a:rPr lang="en-US" altLang="ja-JP" dirty="0" smtClean="0">
                <a:latin typeface="Bookman Old Style" pitchFamily="18" charset="0"/>
                <a:ea typeface="MS Mincho"/>
              </a:rPr>
              <a:t>-après </a:t>
            </a:r>
            <a:r>
              <a:rPr lang="en-US" altLang="ja-JP" dirty="0" err="1" smtClean="0">
                <a:latin typeface="Bookman Old Style" pitchFamily="18" charset="0"/>
                <a:ea typeface="MS Mincho"/>
              </a:rPr>
              <a:t>visent</a:t>
            </a:r>
            <a:r>
              <a:rPr lang="en-US" altLang="ja-JP" dirty="0" smtClean="0">
                <a:latin typeface="Bookman Old Style" pitchFamily="18" charset="0"/>
                <a:ea typeface="MS Mincho"/>
              </a:rPr>
              <a:t> à </a:t>
            </a:r>
            <a:r>
              <a:rPr lang="en-US" altLang="ja-JP" dirty="0" err="1" smtClean="0">
                <a:latin typeface="Bookman Old Style" pitchFamily="18" charset="0"/>
                <a:ea typeface="MS Mincho"/>
              </a:rPr>
              <a:t>renforcer</a:t>
            </a:r>
            <a:r>
              <a:rPr lang="en-US" altLang="ja-JP" dirty="0" smtClean="0">
                <a:latin typeface="Bookman Old Style" pitchFamily="18" charset="0"/>
                <a:ea typeface="MS Mincho"/>
              </a:rPr>
              <a:t> </a:t>
            </a:r>
            <a:r>
              <a:rPr lang="en-US" altLang="ja-JP" dirty="0" err="1" smtClean="0">
                <a:latin typeface="Bookman Old Style" pitchFamily="18" charset="0"/>
                <a:ea typeface="MS Mincho"/>
              </a:rPr>
              <a:t>celles</a:t>
            </a:r>
            <a:r>
              <a:rPr lang="en-US" altLang="ja-JP" dirty="0" smtClean="0">
                <a:latin typeface="Bookman Old Style" pitchFamily="18" charset="0"/>
                <a:ea typeface="MS Mincho"/>
              </a:rPr>
              <a:t> </a:t>
            </a:r>
            <a:r>
              <a:rPr lang="en-US" altLang="ja-JP" dirty="0" err="1" smtClean="0">
                <a:latin typeface="Bookman Old Style" pitchFamily="18" charset="0"/>
                <a:ea typeface="MS Mincho"/>
              </a:rPr>
              <a:t>formulées</a:t>
            </a:r>
            <a:r>
              <a:rPr lang="en-US" altLang="ja-JP" dirty="0" smtClean="0">
                <a:latin typeface="Bookman Old Style" pitchFamily="18" charset="0"/>
                <a:ea typeface="MS Mincho"/>
              </a:rPr>
              <a:t> par la </a:t>
            </a:r>
            <a:r>
              <a:rPr lang="en-US" altLang="ja-JP" dirty="0" err="1" smtClean="0">
                <a:latin typeface="Bookman Old Style" pitchFamily="18" charset="0"/>
                <a:ea typeface="MS Mincho"/>
              </a:rPr>
              <a:t>Banque</a:t>
            </a:r>
            <a:r>
              <a:rPr lang="en-US" altLang="ja-JP" dirty="0" smtClean="0">
                <a:latin typeface="Bookman Old Style" pitchFamily="18" charset="0"/>
                <a:ea typeface="MS Mincho"/>
              </a:rPr>
              <a:t> </a:t>
            </a:r>
            <a:r>
              <a:rPr lang="en-US" altLang="ja-JP" dirty="0" err="1" smtClean="0">
                <a:latin typeface="Bookman Old Style" pitchFamily="18" charset="0"/>
                <a:ea typeface="MS Mincho"/>
              </a:rPr>
              <a:t>mondiale</a:t>
            </a:r>
            <a:r>
              <a:rPr lang="en-US" altLang="ja-JP" dirty="0" smtClean="0">
                <a:latin typeface="Bookman Old Style" pitchFamily="18" charset="0"/>
                <a:ea typeface="MS Mincho"/>
              </a:rPr>
              <a:t> et à </a:t>
            </a:r>
            <a:r>
              <a:rPr lang="en-US" altLang="ja-JP" dirty="0" err="1" smtClean="0">
                <a:latin typeface="Bookman Old Style" pitchFamily="18" charset="0"/>
                <a:ea typeface="MS Mincho"/>
              </a:rPr>
              <a:t>contribuer</a:t>
            </a:r>
            <a:r>
              <a:rPr lang="en-US" altLang="ja-JP" dirty="0" smtClean="0">
                <a:latin typeface="Bookman Old Style" pitchFamily="18" charset="0"/>
                <a:ea typeface="MS Mincho"/>
              </a:rPr>
              <a:t> à </a:t>
            </a:r>
            <a:r>
              <a:rPr lang="en-US" altLang="ja-JP" dirty="0" err="1" smtClean="0">
                <a:latin typeface="Bookman Old Style" pitchFamily="18" charset="0"/>
                <a:ea typeface="MS Mincho"/>
              </a:rPr>
              <a:t>donner</a:t>
            </a:r>
            <a:r>
              <a:rPr lang="en-US" altLang="ja-JP" dirty="0" smtClean="0">
                <a:latin typeface="Bookman Old Style" pitchFamily="18" charset="0"/>
                <a:ea typeface="MS Mincho"/>
              </a:rPr>
              <a:t> un </a:t>
            </a:r>
            <a:r>
              <a:rPr lang="en-US" altLang="ja-JP" dirty="0" err="1" smtClean="0">
                <a:latin typeface="Bookman Old Style" pitchFamily="18" charset="0"/>
                <a:ea typeface="MS Mincho"/>
              </a:rPr>
              <a:t>contenu</a:t>
            </a:r>
            <a:r>
              <a:rPr lang="en-US" altLang="ja-JP" dirty="0" smtClean="0">
                <a:latin typeface="Bookman Old Style" pitchFamily="18" charset="0"/>
                <a:ea typeface="MS Mincho"/>
              </a:rPr>
              <a:t> </a:t>
            </a:r>
            <a:r>
              <a:rPr lang="en-US" altLang="ja-JP" b="1" u="sng" dirty="0" smtClean="0">
                <a:latin typeface="Bookman Old Style" pitchFamily="18" charset="0"/>
                <a:ea typeface="MS Mincho"/>
              </a:rPr>
              <a:t>au </a:t>
            </a:r>
            <a:r>
              <a:rPr lang="en-US" altLang="ja-JP" b="1" u="sng" dirty="0" err="1" smtClean="0">
                <a:latin typeface="Bookman Old Style" pitchFamily="18" charset="0"/>
                <a:ea typeface="MS Mincho"/>
              </a:rPr>
              <a:t>Fonds</a:t>
            </a:r>
            <a:r>
              <a:rPr lang="en-US" altLang="ja-JP" b="1" u="sng" dirty="0" smtClean="0">
                <a:latin typeface="Bookman Old Style" pitchFamily="18" charset="0"/>
                <a:ea typeface="MS Mincho"/>
              </a:rPr>
              <a:t> pour </a:t>
            </a:r>
            <a:r>
              <a:rPr lang="en-US" altLang="ja-JP" b="1" u="sng" dirty="0" err="1" smtClean="0">
                <a:latin typeface="Bookman Old Style" pitchFamily="18" charset="0"/>
                <a:ea typeface="MS Mincho"/>
              </a:rPr>
              <a:t>l’accompagnement</a:t>
            </a:r>
            <a:r>
              <a:rPr lang="en-US" altLang="ja-JP" b="1" u="sng" dirty="0" smtClean="0">
                <a:latin typeface="Bookman Old Style" pitchFamily="18" charset="0"/>
                <a:ea typeface="MS Mincho"/>
              </a:rPr>
              <a:t> des </a:t>
            </a:r>
            <a:r>
              <a:rPr lang="en-US" altLang="ja-JP" b="1" u="sng" dirty="0" smtClean="0">
                <a:latin typeface="Bookman Old Style" pitchFamily="18" charset="0"/>
                <a:ea typeface="MS Mincho"/>
              </a:rPr>
              <a:t>PME (FONDS D’INVESTISSEMENT OKOUME)</a:t>
            </a:r>
            <a:r>
              <a:rPr lang="en-US" altLang="ja-JP" dirty="0" smtClean="0">
                <a:latin typeface="Bookman Old Style" pitchFamily="18" charset="0"/>
                <a:ea typeface="MS Mincho"/>
              </a:rPr>
              <a:t>, </a:t>
            </a:r>
            <a:r>
              <a:rPr lang="en-US" altLang="ja-JP" dirty="0" err="1" smtClean="0">
                <a:latin typeface="Bookman Old Style" pitchFamily="18" charset="0"/>
                <a:ea typeface="MS Mincho"/>
              </a:rPr>
              <a:t>dont</a:t>
            </a:r>
            <a:r>
              <a:rPr lang="en-US" altLang="ja-JP" dirty="0" smtClean="0">
                <a:latin typeface="Bookman Old Style" pitchFamily="18" charset="0"/>
                <a:ea typeface="MS Mincho"/>
              </a:rPr>
              <a:t> la </a:t>
            </a:r>
            <a:r>
              <a:rPr lang="en-US" altLang="ja-JP" dirty="0" err="1" smtClean="0">
                <a:latin typeface="Bookman Old Style" pitchFamily="18" charset="0"/>
                <a:ea typeface="MS Mincho"/>
              </a:rPr>
              <a:t>création</a:t>
            </a:r>
            <a:r>
              <a:rPr lang="en-US" altLang="ja-JP" dirty="0" smtClean="0">
                <a:latin typeface="Bookman Old Style" pitchFamily="18" charset="0"/>
                <a:ea typeface="MS Mincho"/>
              </a:rPr>
              <a:t> a </a:t>
            </a:r>
            <a:r>
              <a:rPr lang="en-US" altLang="ja-JP" dirty="0" err="1" smtClean="0">
                <a:latin typeface="Bookman Old Style" pitchFamily="18" charset="0"/>
                <a:ea typeface="MS Mincho"/>
              </a:rPr>
              <a:t>été</a:t>
            </a:r>
            <a:r>
              <a:rPr lang="en-US" altLang="ja-JP" dirty="0" smtClean="0">
                <a:latin typeface="Bookman Old Style" pitchFamily="18" charset="0"/>
                <a:ea typeface="MS Mincho"/>
              </a:rPr>
              <a:t> </a:t>
            </a:r>
            <a:r>
              <a:rPr lang="en-US" altLang="ja-JP" dirty="0" err="1" smtClean="0">
                <a:latin typeface="Bookman Old Style" pitchFamily="18" charset="0"/>
                <a:ea typeface="MS Mincho"/>
              </a:rPr>
              <a:t>décidée</a:t>
            </a:r>
            <a:r>
              <a:rPr lang="en-US" altLang="ja-JP" dirty="0" smtClean="0">
                <a:latin typeface="Bookman Old Style" pitchFamily="18" charset="0"/>
                <a:ea typeface="MS Mincho"/>
              </a:rPr>
              <a:t> </a:t>
            </a:r>
            <a:r>
              <a:rPr lang="en-US" altLang="ja-JP" dirty="0" smtClean="0">
                <a:latin typeface="Bookman Old Style" pitchFamily="18" charset="0"/>
                <a:ea typeface="MS Mincho"/>
              </a:rPr>
              <a:t>par le </a:t>
            </a:r>
            <a:r>
              <a:rPr lang="en-US" altLang="ja-JP" dirty="0" err="1" smtClean="0">
                <a:latin typeface="Bookman Old Style" pitchFamily="18" charset="0"/>
                <a:ea typeface="MS Mincho"/>
              </a:rPr>
              <a:t>Président</a:t>
            </a:r>
            <a:r>
              <a:rPr lang="en-US" altLang="ja-JP" dirty="0" smtClean="0">
                <a:latin typeface="Bookman Old Style" pitchFamily="18" charset="0"/>
                <a:ea typeface="MS Mincho"/>
              </a:rPr>
              <a:t> de la </a:t>
            </a:r>
            <a:r>
              <a:rPr lang="en-US" altLang="ja-JP" dirty="0" err="1" smtClean="0">
                <a:latin typeface="Bookman Old Style" pitchFamily="18" charset="0"/>
                <a:ea typeface="MS Mincho"/>
              </a:rPr>
              <a:t>République</a:t>
            </a:r>
            <a:r>
              <a:rPr lang="en-US" altLang="ja-JP" dirty="0" smtClean="0">
                <a:latin typeface="Bookman Old Style" pitchFamily="18" charset="0"/>
                <a:ea typeface="MS Mincho"/>
              </a:rPr>
              <a:t>, Chef de </a:t>
            </a:r>
            <a:r>
              <a:rPr lang="en-US" altLang="ja-JP" dirty="0" err="1" smtClean="0">
                <a:latin typeface="Bookman Old Style" pitchFamily="18" charset="0"/>
                <a:ea typeface="MS Mincho"/>
              </a:rPr>
              <a:t>l’Etat</a:t>
            </a:r>
            <a:r>
              <a:rPr lang="en-US" altLang="ja-JP" dirty="0" smtClean="0">
                <a:latin typeface="Bookman Old Style" pitchFamily="18" charset="0"/>
                <a:ea typeface="MS Mincho"/>
              </a:rPr>
              <a:t>, SE Ali BONGO ONDIMBA. </a:t>
            </a:r>
            <a:endParaRPr lang="en-US" altLang="ja-JP" sz="2800" dirty="0" smtClean="0">
              <a:latin typeface="Bookman Old Style" pitchFamily="18" charset="0"/>
              <a:ea typeface="MS Mincho"/>
            </a:endParaRPr>
          </a:p>
          <a:p>
            <a:endParaRPr kumimoji="1" lang="fr-FR" sz="2800" dirty="0">
              <a:latin typeface="Bookman Old Style" pitchFamily="18" charset="0"/>
            </a:endParaRPr>
          </a:p>
        </p:txBody>
      </p:sp>
      <p:sp>
        <p:nvSpPr>
          <p:cNvPr id="4" name="Slide Number Placeholder 3"/>
          <p:cNvSpPr>
            <a:spLocks noGrp="1"/>
          </p:cNvSpPr>
          <p:nvPr>
            <p:ph type="sldNum" sz="quarter" idx="12"/>
          </p:nvPr>
        </p:nvSpPr>
        <p:spPr/>
        <p:txBody>
          <a:bodyPr/>
          <a:lstStyle/>
          <a:p>
            <a:fld id="{9E402229-31B6-4F12-B147-913018B24454}" type="slidenum">
              <a:rPr kumimoji="1" lang="fr-FR" smtClean="0"/>
              <a:pPr/>
              <a:t>11</a:t>
            </a:fld>
            <a:endParaRPr kumimoji="1" lang="fr-FR"/>
          </a:p>
        </p:txBody>
      </p:sp>
      <p:sp>
        <p:nvSpPr>
          <p:cNvPr id="5" name="Footer Placeholder 4"/>
          <p:cNvSpPr>
            <a:spLocks noGrp="1"/>
          </p:cNvSpPr>
          <p:nvPr>
            <p:ph type="ftr" sz="quarter" idx="11"/>
          </p:nvPr>
        </p:nvSpPr>
        <p:spPr/>
        <p:txBody>
          <a:bodyPr/>
          <a:lstStyle/>
          <a:p>
            <a:endParaRPr kumimoji="1" lang="fr-F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990600"/>
          </a:xfrm>
        </p:spPr>
        <p:txBody>
          <a:bodyPr>
            <a:normAutofit fontScale="90000"/>
          </a:bodyPr>
          <a:lstStyle/>
          <a:p>
            <a:r>
              <a:rPr lang="en-US" altLang="ja-JP" sz="3200" b="1" dirty="0" smtClean="0"/>
              <a:t>V. </a:t>
            </a:r>
            <a:r>
              <a:rPr lang="en-US" altLang="ja-JP" sz="3200" b="1" dirty="0" err="1" smtClean="0"/>
              <a:t>Fonds</a:t>
            </a:r>
            <a:r>
              <a:rPr lang="en-US" altLang="ja-JP" sz="3200" b="1" dirty="0" smtClean="0"/>
              <a:t> </a:t>
            </a:r>
            <a:r>
              <a:rPr lang="en-US" altLang="ja-JP" sz="3200" b="1" dirty="0" err="1" smtClean="0"/>
              <a:t>Catalytique</a:t>
            </a:r>
            <a:r>
              <a:rPr lang="en-US" altLang="ja-JP" sz="3200" b="1" dirty="0" smtClean="0"/>
              <a:t>: Propositions </a:t>
            </a:r>
            <a:r>
              <a:rPr lang="en-US" altLang="ja-JP" sz="3200" b="1" dirty="0" err="1" smtClean="0"/>
              <a:t>Compl</a:t>
            </a:r>
            <a:r>
              <a:rPr lang="fr-FR" altLang="ja-JP" sz="3200" b="1" dirty="0" smtClean="0"/>
              <a:t>é</a:t>
            </a:r>
            <a:r>
              <a:rPr lang="en-US" altLang="ja-JP" sz="3200" b="1" dirty="0" err="1" smtClean="0"/>
              <a:t>mentaires</a:t>
            </a:r>
            <a:r>
              <a:rPr lang="en-US" altLang="ja-JP" sz="3200" b="1" dirty="0" smtClean="0"/>
              <a:t> (suite)</a:t>
            </a:r>
            <a:endParaRPr kumimoji="1" lang="fr-FR" sz="3200" dirty="0"/>
          </a:p>
        </p:txBody>
      </p:sp>
      <p:sp>
        <p:nvSpPr>
          <p:cNvPr id="3" name="Content Placeholder 2"/>
          <p:cNvSpPr>
            <a:spLocks noGrp="1"/>
          </p:cNvSpPr>
          <p:nvPr>
            <p:ph idx="1"/>
          </p:nvPr>
        </p:nvSpPr>
        <p:spPr>
          <a:xfrm>
            <a:off x="457200" y="1143000"/>
            <a:ext cx="8229600" cy="5715000"/>
          </a:xfrm>
        </p:spPr>
        <p:txBody>
          <a:bodyPr>
            <a:noAutofit/>
          </a:bodyPr>
          <a:lstStyle/>
          <a:p>
            <a:pPr>
              <a:buNone/>
            </a:pPr>
            <a:r>
              <a:rPr lang="en-US" altLang="ja-JP" sz="2400" b="1" dirty="0" smtClean="0">
                <a:latin typeface="Bookman Old Style" pitchFamily="18" charset="0"/>
                <a:ea typeface="MS Mincho"/>
              </a:rPr>
              <a:t>B. </a:t>
            </a:r>
            <a:r>
              <a:rPr lang="en-US" altLang="ja-JP" sz="2400" b="1" dirty="0" err="1" smtClean="0">
                <a:latin typeface="Bookman Old Style" pitchFamily="18" charset="0"/>
                <a:ea typeface="MS Mincho"/>
              </a:rPr>
              <a:t>Caractéristiques</a:t>
            </a:r>
            <a:r>
              <a:rPr lang="en-US" altLang="ja-JP" sz="2400" b="1" dirty="0" smtClean="0">
                <a:latin typeface="Bookman Old Style" pitchFamily="18" charset="0"/>
                <a:ea typeface="MS Mincho"/>
              </a:rPr>
              <a:t> du </a:t>
            </a:r>
            <a:r>
              <a:rPr lang="en-US" altLang="ja-JP" sz="2400" b="1" dirty="0" err="1" smtClean="0">
                <a:latin typeface="Bookman Old Style" pitchFamily="18" charset="0"/>
                <a:ea typeface="MS Mincho"/>
              </a:rPr>
              <a:t>Fonds</a:t>
            </a:r>
            <a:r>
              <a:rPr lang="en-US" altLang="ja-JP" sz="2400" b="1" dirty="0" smtClean="0">
                <a:latin typeface="Bookman Old Style" pitchFamily="18" charset="0"/>
                <a:ea typeface="MS Mincho"/>
              </a:rPr>
              <a:t> </a:t>
            </a:r>
            <a:r>
              <a:rPr lang="en-US" altLang="ja-JP" sz="2400" b="1" dirty="0" err="1" smtClean="0">
                <a:latin typeface="Bookman Old Style" pitchFamily="18" charset="0"/>
                <a:ea typeface="MS Mincho"/>
              </a:rPr>
              <a:t>Catalytique</a:t>
            </a:r>
            <a:r>
              <a:rPr lang="en-US" altLang="ja-JP" sz="2400" b="1" dirty="0" smtClean="0">
                <a:latin typeface="Bookman Old Style" pitchFamily="18" charset="0"/>
                <a:ea typeface="MS Mincho"/>
              </a:rPr>
              <a:t> </a:t>
            </a:r>
            <a:r>
              <a:rPr lang="en-US" altLang="ja-JP" sz="2400" b="1" dirty="0" smtClean="0">
                <a:solidFill>
                  <a:srgbClr val="00B050"/>
                </a:solidFill>
                <a:latin typeface="Bookman Old Style" pitchFamily="18" charset="0"/>
                <a:ea typeface="MS Mincho"/>
              </a:rPr>
              <a:t>FOCA-PME</a:t>
            </a:r>
          </a:p>
          <a:p>
            <a:pPr marL="514350" indent="-514350">
              <a:buAutoNum type="arabicPeriod"/>
            </a:pPr>
            <a:r>
              <a:rPr lang="en-US" altLang="ja-JP" sz="1800" dirty="0" err="1" smtClean="0">
                <a:latin typeface="Bookman Old Style" pitchFamily="18" charset="0"/>
                <a:ea typeface="MS Mincho"/>
              </a:rPr>
              <a:t>Localisation</a:t>
            </a:r>
            <a:r>
              <a:rPr lang="en-US" altLang="ja-JP" sz="1800" dirty="0" smtClean="0">
                <a:latin typeface="Bookman Old Style" pitchFamily="18" charset="0"/>
                <a:ea typeface="MS Mincho"/>
              </a:rPr>
              <a:t>: </a:t>
            </a:r>
            <a:r>
              <a:rPr lang="en-US" altLang="ja-JP" sz="1800" dirty="0" err="1" smtClean="0">
                <a:latin typeface="Bookman Old Style" pitchFamily="18" charset="0"/>
                <a:ea typeface="MS Mincho"/>
              </a:rPr>
              <a:t>Banque</a:t>
            </a:r>
            <a:r>
              <a:rPr lang="en-US" altLang="ja-JP" sz="1800" dirty="0" smtClean="0">
                <a:latin typeface="Bookman Old Style" pitchFamily="18" charset="0"/>
                <a:ea typeface="MS Mincho"/>
              </a:rPr>
              <a:t> </a:t>
            </a:r>
            <a:r>
              <a:rPr lang="en-US" altLang="ja-JP" sz="1800" dirty="0" err="1" smtClean="0">
                <a:latin typeface="Bookman Old Style" pitchFamily="18" charset="0"/>
                <a:ea typeface="MS Mincho"/>
              </a:rPr>
              <a:t>Gabonaise</a:t>
            </a:r>
            <a:r>
              <a:rPr lang="en-US" altLang="ja-JP" sz="1800" dirty="0" smtClean="0">
                <a:latin typeface="Bookman Old Style" pitchFamily="18" charset="0"/>
                <a:ea typeface="MS Mincho"/>
              </a:rPr>
              <a:t> de </a:t>
            </a:r>
            <a:r>
              <a:rPr lang="en-US" altLang="ja-JP" sz="1800" dirty="0" err="1" smtClean="0">
                <a:latin typeface="Bookman Old Style" pitchFamily="18" charset="0"/>
                <a:ea typeface="MS Mincho"/>
              </a:rPr>
              <a:t>Développement</a:t>
            </a:r>
            <a:r>
              <a:rPr lang="en-US" altLang="ja-JP" sz="1800" dirty="0" smtClean="0">
                <a:latin typeface="Bookman Old Style" pitchFamily="18" charset="0"/>
                <a:ea typeface="MS Mincho"/>
              </a:rPr>
              <a:t>;</a:t>
            </a:r>
          </a:p>
          <a:p>
            <a:pPr marL="514350" indent="-514350">
              <a:buAutoNum type="arabicPeriod"/>
            </a:pPr>
            <a:r>
              <a:rPr lang="en-US" altLang="ja-JP" sz="1800" dirty="0" err="1" smtClean="0">
                <a:latin typeface="Bookman Old Style" pitchFamily="18" charset="0"/>
                <a:ea typeface="MS Mincho"/>
              </a:rPr>
              <a:t>Montant</a:t>
            </a:r>
            <a:r>
              <a:rPr lang="en-US" altLang="ja-JP" sz="1800" dirty="0" smtClean="0">
                <a:latin typeface="Bookman Old Style" pitchFamily="18" charset="0"/>
                <a:ea typeface="MS Mincho"/>
              </a:rPr>
              <a:t> initial: 10 Milliards de F.CFA</a:t>
            </a:r>
          </a:p>
          <a:p>
            <a:pPr marL="514350" indent="-514350">
              <a:buAutoNum type="arabicPeriod"/>
            </a:pPr>
            <a:r>
              <a:rPr lang="en-US" altLang="ja-JP" sz="1800" dirty="0" err="1" smtClean="0">
                <a:latin typeface="Bookman Old Style" pitchFamily="18" charset="0"/>
                <a:ea typeface="MS Mincho"/>
              </a:rPr>
              <a:t>Partenaires</a:t>
            </a:r>
            <a:r>
              <a:rPr lang="en-US" altLang="ja-JP" sz="1800" dirty="0" smtClean="0">
                <a:latin typeface="Bookman Old Style" pitchFamily="18" charset="0"/>
                <a:ea typeface="MS Mincho"/>
              </a:rPr>
              <a:t>/</a:t>
            </a:r>
            <a:r>
              <a:rPr lang="en-US" altLang="ja-JP" sz="1800" dirty="0" err="1" smtClean="0">
                <a:latin typeface="Bookman Old Style" pitchFamily="18" charset="0"/>
                <a:ea typeface="MS Mincho"/>
              </a:rPr>
              <a:t>Actionnaires</a:t>
            </a:r>
            <a:r>
              <a:rPr lang="en-US" altLang="ja-JP" sz="1800" dirty="0" smtClean="0">
                <a:latin typeface="Bookman Old Style" pitchFamily="18" charset="0"/>
                <a:ea typeface="MS Mincho"/>
              </a:rPr>
              <a:t>: </a:t>
            </a:r>
            <a:r>
              <a:rPr lang="en-US" altLang="ja-JP" sz="1800" dirty="0" err="1" smtClean="0">
                <a:latin typeface="Bookman Old Style" pitchFamily="18" charset="0"/>
                <a:ea typeface="MS Mincho"/>
              </a:rPr>
              <a:t>Etat</a:t>
            </a:r>
            <a:r>
              <a:rPr lang="en-US" altLang="ja-JP" sz="1800" dirty="0" smtClean="0">
                <a:latin typeface="Bookman Old Style" pitchFamily="18" charset="0"/>
                <a:ea typeface="MS Mincho"/>
              </a:rPr>
              <a:t> (</a:t>
            </a:r>
            <a:r>
              <a:rPr lang="en-US" altLang="ja-JP" sz="1800" dirty="0" err="1" smtClean="0">
                <a:latin typeface="Bookman Old Style" pitchFamily="18" charset="0"/>
                <a:ea typeface="MS Mincho"/>
              </a:rPr>
              <a:t>Fonds</a:t>
            </a:r>
            <a:r>
              <a:rPr lang="en-US" altLang="ja-JP" sz="1800" dirty="0" smtClean="0">
                <a:latin typeface="Bookman Old Style" pitchFamily="18" charset="0"/>
                <a:ea typeface="MS Mincho"/>
              </a:rPr>
              <a:t> </a:t>
            </a:r>
            <a:r>
              <a:rPr lang="en-US" altLang="ja-JP" sz="1800" dirty="0" err="1" smtClean="0">
                <a:latin typeface="Bookman Old Style" pitchFamily="18" charset="0"/>
                <a:ea typeface="MS Mincho"/>
              </a:rPr>
              <a:t>Souverain</a:t>
            </a:r>
            <a:r>
              <a:rPr lang="en-US" altLang="ja-JP" sz="1800" dirty="0" smtClean="0">
                <a:latin typeface="Bookman Old Style" pitchFamily="18" charset="0"/>
                <a:ea typeface="MS Mincho"/>
              </a:rPr>
              <a:t>, CDC) </a:t>
            </a:r>
            <a:r>
              <a:rPr lang="en-US" altLang="ja-JP" sz="1800" dirty="0" err="1" smtClean="0">
                <a:latin typeface="Bookman Old Style" pitchFamily="18" charset="0"/>
                <a:ea typeface="MS Mincho"/>
              </a:rPr>
              <a:t>Patenaires</a:t>
            </a:r>
            <a:r>
              <a:rPr lang="en-US" altLang="ja-JP" sz="1800" dirty="0" smtClean="0">
                <a:latin typeface="Bookman Old Style" pitchFamily="18" charset="0"/>
                <a:ea typeface="MS Mincho"/>
              </a:rPr>
              <a:t> au </a:t>
            </a:r>
            <a:r>
              <a:rPr lang="en-US" altLang="ja-JP" sz="1800" dirty="0" err="1" smtClean="0">
                <a:latin typeface="Bookman Old Style" pitchFamily="18" charset="0"/>
                <a:ea typeface="MS Mincho"/>
              </a:rPr>
              <a:t>Développement</a:t>
            </a:r>
            <a:r>
              <a:rPr lang="en-US" altLang="ja-JP" sz="1800" dirty="0" smtClean="0">
                <a:latin typeface="Bookman Old Style" pitchFamily="18" charset="0"/>
                <a:ea typeface="MS Mincho"/>
              </a:rPr>
              <a:t> </a:t>
            </a:r>
            <a:r>
              <a:rPr lang="en-US" altLang="ja-JP" sz="1800" dirty="0" smtClean="0">
                <a:latin typeface="Bookman Old Style" pitchFamily="18" charset="0"/>
                <a:ea typeface="MS Mincho"/>
              </a:rPr>
              <a:t>(BM, SFI, BAD, AFD), </a:t>
            </a:r>
            <a:r>
              <a:rPr lang="en-US" altLang="ja-JP" sz="1800" dirty="0" err="1" smtClean="0">
                <a:latin typeface="Bookman Old Style" pitchFamily="18" charset="0"/>
                <a:ea typeface="MS Mincho"/>
              </a:rPr>
              <a:t>Banques</a:t>
            </a:r>
            <a:r>
              <a:rPr lang="en-US" altLang="ja-JP" sz="1800" dirty="0" smtClean="0">
                <a:latin typeface="Bookman Old Style" pitchFamily="18" charset="0"/>
                <a:ea typeface="MS Mincho"/>
              </a:rPr>
              <a:t> Locales;</a:t>
            </a:r>
          </a:p>
          <a:p>
            <a:pPr marL="514350" indent="-514350">
              <a:buAutoNum type="arabicPeriod"/>
            </a:pPr>
            <a:r>
              <a:rPr lang="en-US" altLang="ja-JP" sz="1800" dirty="0" err="1" smtClean="0">
                <a:latin typeface="Bookman Old Style" pitchFamily="18" charset="0"/>
                <a:ea typeface="MS Mincho"/>
              </a:rPr>
              <a:t>Partenaires</a:t>
            </a:r>
            <a:r>
              <a:rPr lang="en-US" altLang="ja-JP" sz="1800" dirty="0" smtClean="0">
                <a:latin typeface="Bookman Old Style" pitchFamily="18" charset="0"/>
                <a:ea typeface="MS Mincho"/>
              </a:rPr>
              <a:t> techniques: </a:t>
            </a:r>
            <a:r>
              <a:rPr lang="en-US" altLang="ja-JP" sz="1800" dirty="0" err="1" smtClean="0">
                <a:latin typeface="Bookman Old Style" pitchFamily="18" charset="0"/>
                <a:ea typeface="MS Mincho"/>
              </a:rPr>
              <a:t>Chambre</a:t>
            </a:r>
            <a:r>
              <a:rPr lang="en-US" altLang="ja-JP" sz="1800" dirty="0" smtClean="0">
                <a:latin typeface="Bookman Old Style" pitchFamily="18" charset="0"/>
                <a:ea typeface="MS Mincho"/>
              </a:rPr>
              <a:t> de Commerce (Centre de </a:t>
            </a:r>
            <a:r>
              <a:rPr lang="en-US" altLang="ja-JP" sz="1800" dirty="0" err="1" smtClean="0">
                <a:latin typeface="Bookman Old Style" pitchFamily="18" charset="0"/>
                <a:ea typeface="MS Mincho"/>
              </a:rPr>
              <a:t>Gestion</a:t>
            </a:r>
            <a:r>
              <a:rPr lang="en-US" altLang="ja-JP" sz="1800" dirty="0" smtClean="0">
                <a:latin typeface="Bookman Old Style" pitchFamily="18" charset="0"/>
                <a:ea typeface="MS Mincho"/>
              </a:rPr>
              <a:t> </a:t>
            </a:r>
            <a:r>
              <a:rPr lang="en-US" altLang="ja-JP" sz="1800" dirty="0" err="1" smtClean="0">
                <a:latin typeface="Bookman Old Style" pitchFamily="18" charset="0"/>
                <a:ea typeface="MS Mincho"/>
              </a:rPr>
              <a:t>Agréé</a:t>
            </a:r>
            <a:r>
              <a:rPr lang="en-US" altLang="ja-JP" sz="1800" dirty="0" smtClean="0">
                <a:latin typeface="Bookman Old Style" pitchFamily="18" charset="0"/>
                <a:ea typeface="MS Mincho"/>
              </a:rPr>
              <a:t>, </a:t>
            </a:r>
            <a:r>
              <a:rPr lang="en-US" altLang="ja-JP" sz="1800" dirty="0" smtClean="0">
                <a:latin typeface="Bookman Old Style" pitchFamily="18" charset="0"/>
                <a:ea typeface="MS Mincho"/>
              </a:rPr>
              <a:t>APEC, </a:t>
            </a:r>
            <a:r>
              <a:rPr lang="en-US" altLang="ja-JP" sz="1800" dirty="0" err="1" smtClean="0">
                <a:latin typeface="Bookman Old Style" pitchFamily="18" charset="0"/>
                <a:ea typeface="MS Mincho"/>
              </a:rPr>
              <a:t>Patronat</a:t>
            </a:r>
            <a:r>
              <a:rPr lang="en-US" altLang="ja-JP" sz="1800" dirty="0" smtClean="0">
                <a:latin typeface="Bookman Old Style" pitchFamily="18" charset="0"/>
                <a:ea typeface="MS Mincho"/>
              </a:rPr>
              <a:t>, </a:t>
            </a:r>
            <a:r>
              <a:rPr lang="en-US" altLang="ja-JP" sz="1800" dirty="0" err="1" smtClean="0">
                <a:latin typeface="Bookman Old Style" pitchFamily="18" charset="0"/>
                <a:ea typeface="MS Mincho"/>
              </a:rPr>
              <a:t>PromoGabon</a:t>
            </a:r>
            <a:r>
              <a:rPr lang="en-US" altLang="ja-JP" sz="1800" dirty="0" smtClean="0">
                <a:latin typeface="Bookman Old Style" pitchFamily="18" charset="0"/>
                <a:ea typeface="MS Mincho"/>
              </a:rPr>
              <a:t>, Associations </a:t>
            </a:r>
            <a:r>
              <a:rPr lang="en-US" altLang="ja-JP" sz="1800" dirty="0" err="1" smtClean="0">
                <a:latin typeface="Bookman Old Style" pitchFamily="18" charset="0"/>
                <a:ea typeface="MS Mincho"/>
              </a:rPr>
              <a:t>Patronales</a:t>
            </a:r>
            <a:r>
              <a:rPr lang="en-US" altLang="ja-JP" sz="1800" dirty="0" smtClean="0">
                <a:latin typeface="Bookman Old Style" pitchFamily="18" charset="0"/>
                <a:ea typeface="MS Mincho"/>
              </a:rPr>
              <a:t> et des PME  </a:t>
            </a:r>
          </a:p>
          <a:p>
            <a:pPr>
              <a:buNone/>
            </a:pPr>
            <a:r>
              <a:rPr lang="en-US" altLang="ja-JP" sz="1800" dirty="0" smtClean="0">
                <a:latin typeface="Bookman Old Style" pitchFamily="18" charset="0"/>
                <a:ea typeface="MS Mincho"/>
              </a:rPr>
              <a:t>5.    </a:t>
            </a:r>
            <a:r>
              <a:rPr lang="en-US" altLang="ja-JP" sz="1800" b="1" dirty="0" err="1" smtClean="0">
                <a:latin typeface="Bookman Old Style" pitchFamily="18" charset="0"/>
                <a:ea typeface="MS Mincho"/>
              </a:rPr>
              <a:t>Guichets</a:t>
            </a:r>
            <a:r>
              <a:rPr lang="en-US" altLang="ja-JP" sz="1800" b="1" dirty="0" smtClean="0">
                <a:latin typeface="Bookman Old Style" pitchFamily="18" charset="0"/>
                <a:ea typeface="MS Mincho"/>
              </a:rPr>
              <a:t> </a:t>
            </a:r>
            <a:r>
              <a:rPr lang="en-US" altLang="ja-JP" sz="1800" b="1" dirty="0" err="1" smtClean="0">
                <a:latin typeface="Bookman Old Style" pitchFamily="18" charset="0"/>
                <a:ea typeface="MS Mincho"/>
              </a:rPr>
              <a:t>Possibles</a:t>
            </a:r>
            <a:r>
              <a:rPr lang="en-US" altLang="ja-JP" sz="1800" b="1" dirty="0" smtClean="0">
                <a:latin typeface="Bookman Old Style" pitchFamily="18" charset="0"/>
                <a:ea typeface="MS Mincho"/>
              </a:rPr>
              <a:t> du </a:t>
            </a:r>
            <a:r>
              <a:rPr lang="en-US" altLang="ja-JP" sz="1800" b="1" dirty="0" err="1" smtClean="0">
                <a:latin typeface="Bookman Old Style" pitchFamily="18" charset="0"/>
                <a:ea typeface="MS Mincho"/>
              </a:rPr>
              <a:t>Fonds</a:t>
            </a:r>
            <a:r>
              <a:rPr lang="en-US" altLang="ja-JP" sz="1800" b="1" dirty="0" smtClean="0">
                <a:latin typeface="Bookman Old Style" pitchFamily="18" charset="0"/>
                <a:ea typeface="MS Mincho"/>
              </a:rPr>
              <a:t> </a:t>
            </a:r>
            <a:r>
              <a:rPr lang="en-US" altLang="ja-JP" sz="1800" b="1" dirty="0" err="1" smtClean="0">
                <a:latin typeface="Bookman Old Style" pitchFamily="18" charset="0"/>
                <a:ea typeface="MS Mincho"/>
              </a:rPr>
              <a:t>Catalytique</a:t>
            </a:r>
            <a:endParaRPr lang="en-US" altLang="ja-JP" sz="1800" b="1" dirty="0" smtClean="0">
              <a:latin typeface="Bookman Old Style" pitchFamily="18" charset="0"/>
              <a:ea typeface="MS Mincho"/>
            </a:endParaRPr>
          </a:p>
          <a:p>
            <a:r>
              <a:rPr lang="en-US" altLang="ja-JP" sz="1800" dirty="0" smtClean="0">
                <a:latin typeface="Bookman Old Style" pitchFamily="18" charset="0"/>
                <a:ea typeface="MS Mincho"/>
              </a:rPr>
              <a:t>- G</a:t>
            </a:r>
            <a:r>
              <a:rPr lang="fr-FR" altLang="ja-JP" sz="1800" dirty="0" err="1" smtClean="0">
                <a:latin typeface="Bookman Old Style" pitchFamily="18" charset="0"/>
              </a:rPr>
              <a:t>uichet</a:t>
            </a:r>
            <a:r>
              <a:rPr lang="fr-FR" altLang="ja-JP" sz="1800" dirty="0" smtClean="0">
                <a:latin typeface="Bookman Old Style" pitchFamily="18" charset="0"/>
              </a:rPr>
              <a:t> « aide au démarrage »;</a:t>
            </a:r>
          </a:p>
          <a:p>
            <a:r>
              <a:rPr lang="en-US" altLang="ja-JP" sz="1800" dirty="0" smtClean="0">
                <a:latin typeface="Bookman Old Style" pitchFamily="18" charset="0"/>
              </a:rPr>
              <a:t>- </a:t>
            </a:r>
            <a:r>
              <a:rPr lang="en-US" altLang="ja-JP" sz="1800" dirty="0" err="1" smtClean="0">
                <a:latin typeface="Bookman Old Style" pitchFamily="18" charset="0"/>
              </a:rPr>
              <a:t>Guichet</a:t>
            </a:r>
            <a:r>
              <a:rPr lang="en-US" altLang="ja-JP" sz="1800" dirty="0" smtClean="0">
                <a:latin typeface="Bookman Old Style" pitchFamily="18" charset="0"/>
              </a:rPr>
              <a:t> </a:t>
            </a:r>
            <a:r>
              <a:rPr lang="en-US" altLang="ja-JP" sz="1800" dirty="0" err="1" smtClean="0">
                <a:latin typeface="Bookman Old Style" pitchFamily="18" charset="0"/>
              </a:rPr>
              <a:t>d’escompte</a:t>
            </a:r>
            <a:r>
              <a:rPr lang="en-US" altLang="ja-JP" sz="1800" dirty="0" smtClean="0">
                <a:latin typeface="Bookman Old Style" pitchFamily="18" charset="0"/>
              </a:rPr>
              <a:t> des </a:t>
            </a:r>
            <a:r>
              <a:rPr lang="en-US" altLang="ja-JP" sz="1800" dirty="0" err="1" smtClean="0">
                <a:latin typeface="Bookman Old Style" pitchFamily="18" charset="0"/>
              </a:rPr>
              <a:t>créances</a:t>
            </a:r>
            <a:r>
              <a:rPr lang="en-US" altLang="ja-JP" sz="1800" dirty="0" smtClean="0">
                <a:latin typeface="Bookman Old Style" pitchFamily="18" charset="0"/>
              </a:rPr>
              <a:t> des PME;</a:t>
            </a:r>
          </a:p>
          <a:p>
            <a:r>
              <a:rPr lang="en-US" altLang="ja-JP" sz="1800" dirty="0" smtClean="0">
                <a:latin typeface="Bookman Old Style" pitchFamily="18" charset="0"/>
              </a:rPr>
              <a:t>- </a:t>
            </a:r>
            <a:r>
              <a:rPr lang="en-US" altLang="ja-JP" sz="1800" dirty="0" err="1" smtClean="0">
                <a:latin typeface="Bookman Old Style" pitchFamily="18" charset="0"/>
              </a:rPr>
              <a:t>Guichet</a:t>
            </a:r>
            <a:r>
              <a:rPr lang="en-US" altLang="ja-JP" sz="1800" dirty="0" smtClean="0">
                <a:latin typeface="Bookman Old Style" pitchFamily="18" charset="0"/>
              </a:rPr>
              <a:t> de </a:t>
            </a:r>
            <a:r>
              <a:rPr lang="en-US" altLang="ja-JP" sz="1800" dirty="0" err="1" smtClean="0">
                <a:latin typeface="Bookman Old Style" pitchFamily="18" charset="0"/>
              </a:rPr>
              <a:t>Garanties</a:t>
            </a:r>
            <a:r>
              <a:rPr lang="en-US" altLang="ja-JP" sz="1800" dirty="0" smtClean="0">
                <a:latin typeface="Bookman Old Style" pitchFamily="18" charset="0"/>
              </a:rPr>
              <a:t> des </a:t>
            </a:r>
            <a:r>
              <a:rPr lang="en-US" altLang="ja-JP" sz="1800" dirty="0" err="1" smtClean="0">
                <a:latin typeface="Bookman Old Style" pitchFamily="18" charset="0"/>
              </a:rPr>
              <a:t>Prêts</a:t>
            </a:r>
            <a:r>
              <a:rPr lang="en-US" altLang="ja-JP" sz="1800" dirty="0" smtClean="0">
                <a:latin typeface="Bookman Old Style" pitchFamily="18" charset="0"/>
              </a:rPr>
              <a:t> </a:t>
            </a:r>
            <a:r>
              <a:rPr lang="en-US" altLang="ja-JP" sz="1800" dirty="0" err="1" smtClean="0">
                <a:latin typeface="Bookman Old Style" pitchFamily="18" charset="0"/>
              </a:rPr>
              <a:t>auprès</a:t>
            </a:r>
            <a:r>
              <a:rPr lang="en-US" altLang="ja-JP" sz="1800" dirty="0" smtClean="0">
                <a:latin typeface="Bookman Old Style" pitchFamily="18" charset="0"/>
              </a:rPr>
              <a:t> des </a:t>
            </a:r>
            <a:r>
              <a:rPr lang="en-US" altLang="ja-JP" sz="1800" dirty="0" err="1" smtClean="0">
                <a:latin typeface="Bookman Old Style" pitchFamily="18" charset="0"/>
              </a:rPr>
              <a:t>Banques</a:t>
            </a:r>
            <a:r>
              <a:rPr lang="en-US" altLang="ja-JP" sz="1800" dirty="0" smtClean="0">
                <a:latin typeface="Bookman Old Style" pitchFamily="18" charset="0"/>
              </a:rPr>
              <a:t>;</a:t>
            </a:r>
          </a:p>
          <a:p>
            <a:r>
              <a:rPr lang="en-US" altLang="ja-JP" sz="1800" dirty="0" smtClean="0">
                <a:latin typeface="Bookman Old Style" pitchFamily="18" charset="0"/>
              </a:rPr>
              <a:t>- </a:t>
            </a:r>
            <a:r>
              <a:rPr lang="en-US" altLang="ja-JP" sz="1800" dirty="0" err="1" smtClean="0">
                <a:latin typeface="Bookman Old Style" pitchFamily="18" charset="0"/>
              </a:rPr>
              <a:t>Guichet</a:t>
            </a:r>
            <a:r>
              <a:rPr lang="en-US" altLang="ja-JP" sz="1800" dirty="0" smtClean="0">
                <a:latin typeface="Bookman Old Style" pitchFamily="18" charset="0"/>
              </a:rPr>
              <a:t> </a:t>
            </a:r>
            <a:r>
              <a:rPr lang="en-US" altLang="ja-JP" sz="1800" dirty="0" err="1" smtClean="0">
                <a:latin typeface="Bookman Old Style" pitchFamily="18" charset="0"/>
              </a:rPr>
              <a:t>d’aide</a:t>
            </a:r>
            <a:r>
              <a:rPr lang="en-US" altLang="ja-JP" sz="1800" dirty="0" smtClean="0">
                <a:latin typeface="Bookman Old Style" pitchFamily="18" charset="0"/>
              </a:rPr>
              <a:t> à </a:t>
            </a:r>
            <a:r>
              <a:rPr lang="en-US" altLang="ja-JP" sz="1800" dirty="0" err="1" smtClean="0">
                <a:latin typeface="Bookman Old Style" pitchFamily="18" charset="0"/>
              </a:rPr>
              <a:t>l’elaboration</a:t>
            </a:r>
            <a:r>
              <a:rPr lang="en-US" altLang="ja-JP" sz="1800" dirty="0" smtClean="0">
                <a:latin typeface="Bookman Old Style" pitchFamily="18" charset="0"/>
              </a:rPr>
              <a:t> </a:t>
            </a:r>
            <a:r>
              <a:rPr lang="en-US" altLang="ja-JP" sz="1800" dirty="0" err="1" smtClean="0">
                <a:latin typeface="Bookman Old Style" pitchFamily="18" charset="0"/>
              </a:rPr>
              <a:t>d’études</a:t>
            </a:r>
            <a:r>
              <a:rPr lang="en-US" altLang="ja-JP" sz="1800" dirty="0" smtClean="0">
                <a:latin typeface="Bookman Old Style" pitchFamily="18" charset="0"/>
              </a:rPr>
              <a:t> de </a:t>
            </a:r>
            <a:r>
              <a:rPr lang="en-US" altLang="ja-JP" sz="1800" dirty="0" err="1" smtClean="0">
                <a:latin typeface="Bookman Old Style" pitchFamily="18" charset="0"/>
              </a:rPr>
              <a:t>faisabilité</a:t>
            </a:r>
            <a:r>
              <a:rPr lang="en-US" altLang="ja-JP" sz="1800" dirty="0" smtClean="0">
                <a:latin typeface="Bookman Old Style" pitchFamily="18" charset="0"/>
              </a:rPr>
              <a:t> de </a:t>
            </a:r>
            <a:r>
              <a:rPr lang="en-US" altLang="ja-JP" sz="1800" dirty="0" err="1" smtClean="0">
                <a:latin typeface="Bookman Old Style" pitchFamily="18" charset="0"/>
              </a:rPr>
              <a:t>projets</a:t>
            </a:r>
            <a:r>
              <a:rPr lang="en-US" altLang="ja-JP" sz="1800" dirty="0" smtClean="0">
                <a:latin typeface="Bookman Old Style" pitchFamily="18" charset="0"/>
              </a:rPr>
              <a:t>;</a:t>
            </a:r>
          </a:p>
          <a:p>
            <a:r>
              <a:rPr lang="en-US" altLang="ja-JP" sz="1800" dirty="0" smtClean="0">
                <a:latin typeface="Bookman Old Style" pitchFamily="18" charset="0"/>
              </a:rPr>
              <a:t>- </a:t>
            </a:r>
            <a:r>
              <a:rPr lang="en-US" altLang="ja-JP" sz="1800" dirty="0" err="1" smtClean="0">
                <a:latin typeface="Bookman Old Style" pitchFamily="18" charset="0"/>
              </a:rPr>
              <a:t>Guichet</a:t>
            </a:r>
            <a:r>
              <a:rPr lang="en-US" altLang="ja-JP" sz="1800" dirty="0" smtClean="0">
                <a:latin typeface="Bookman Old Style" pitchFamily="18" charset="0"/>
              </a:rPr>
              <a:t> de </a:t>
            </a:r>
            <a:r>
              <a:rPr lang="en-US" altLang="ja-JP" sz="1800" dirty="0" err="1" smtClean="0">
                <a:latin typeface="Bookman Old Style" pitchFamily="18" charset="0"/>
              </a:rPr>
              <a:t>bonification</a:t>
            </a:r>
            <a:r>
              <a:rPr lang="en-US" altLang="ja-JP" sz="1800" dirty="0" smtClean="0">
                <a:latin typeface="Bookman Old Style" pitchFamily="18" charset="0"/>
              </a:rPr>
              <a:t> des </a:t>
            </a:r>
            <a:r>
              <a:rPr lang="en-US" altLang="ja-JP" sz="1800" dirty="0" err="1" smtClean="0">
                <a:latin typeface="Bookman Old Style" pitchFamily="18" charset="0"/>
              </a:rPr>
              <a:t>taux</a:t>
            </a:r>
            <a:r>
              <a:rPr lang="en-US" altLang="ja-JP" sz="1800" dirty="0" smtClean="0">
                <a:latin typeface="Bookman Old Style" pitchFamily="18" charset="0"/>
              </a:rPr>
              <a:t> </a:t>
            </a:r>
            <a:r>
              <a:rPr lang="en-US" altLang="ja-JP" sz="1800" dirty="0" err="1" smtClean="0">
                <a:latin typeface="Bookman Old Style" pitchFamily="18" charset="0"/>
              </a:rPr>
              <a:t>d’intérêts</a:t>
            </a:r>
            <a:r>
              <a:rPr lang="en-US" altLang="ja-JP" sz="1800" dirty="0" smtClean="0">
                <a:latin typeface="Bookman Old Style" pitchFamily="18" charset="0"/>
              </a:rPr>
              <a:t>;</a:t>
            </a:r>
          </a:p>
          <a:p>
            <a:r>
              <a:rPr lang="en-US" altLang="ja-JP" sz="1800" dirty="0" smtClean="0">
                <a:latin typeface="Bookman Old Style" pitchFamily="18" charset="0"/>
              </a:rPr>
              <a:t>- </a:t>
            </a:r>
            <a:r>
              <a:rPr lang="en-US" altLang="ja-JP" sz="1800" dirty="0" err="1" smtClean="0">
                <a:latin typeface="Bookman Old Style" pitchFamily="18" charset="0"/>
              </a:rPr>
              <a:t>Guichet</a:t>
            </a:r>
            <a:r>
              <a:rPr lang="en-US" altLang="ja-JP" sz="1800" dirty="0" smtClean="0">
                <a:latin typeface="Bookman Old Style" pitchFamily="18" charset="0"/>
              </a:rPr>
              <a:t> de </a:t>
            </a:r>
            <a:r>
              <a:rPr lang="en-US" altLang="ja-JP" sz="1800" dirty="0" err="1" smtClean="0">
                <a:latin typeface="Bookman Old Style" pitchFamily="18" charset="0"/>
              </a:rPr>
              <a:t>prises</a:t>
            </a:r>
            <a:r>
              <a:rPr lang="en-US" altLang="ja-JP" sz="1800" dirty="0" smtClean="0">
                <a:latin typeface="Bookman Old Style" pitchFamily="18" charset="0"/>
              </a:rPr>
              <a:t> de participation/ portage des actions;</a:t>
            </a:r>
          </a:p>
          <a:p>
            <a:r>
              <a:rPr lang="en-US" altLang="ja-JP" sz="1800" dirty="0" smtClean="0">
                <a:latin typeface="Bookman Old Style" pitchFamily="18" charset="0"/>
              </a:rPr>
              <a:t>- </a:t>
            </a:r>
            <a:r>
              <a:rPr lang="en-US" altLang="ja-JP" sz="1800" dirty="0" err="1" smtClean="0">
                <a:latin typeface="Bookman Old Style" pitchFamily="18" charset="0"/>
              </a:rPr>
              <a:t>Guichet</a:t>
            </a:r>
            <a:r>
              <a:rPr lang="en-US" altLang="ja-JP" sz="1800" dirty="0" smtClean="0">
                <a:latin typeface="Bookman Old Style" pitchFamily="18" charset="0"/>
              </a:rPr>
              <a:t> </a:t>
            </a:r>
            <a:r>
              <a:rPr lang="en-US" altLang="ja-JP" sz="1800" dirty="0" err="1" smtClean="0">
                <a:latin typeface="Bookman Old Style" pitchFamily="18" charset="0"/>
              </a:rPr>
              <a:t>d’aide</a:t>
            </a:r>
            <a:r>
              <a:rPr lang="en-US" altLang="ja-JP" sz="1800" dirty="0" smtClean="0">
                <a:latin typeface="Bookman Old Style" pitchFamily="18" charset="0"/>
              </a:rPr>
              <a:t> à la formation.</a:t>
            </a:r>
          </a:p>
        </p:txBody>
      </p:sp>
      <p:sp>
        <p:nvSpPr>
          <p:cNvPr id="4" name="Slide Number Placeholder 3"/>
          <p:cNvSpPr>
            <a:spLocks noGrp="1"/>
          </p:cNvSpPr>
          <p:nvPr>
            <p:ph type="sldNum" sz="quarter" idx="12"/>
          </p:nvPr>
        </p:nvSpPr>
        <p:spPr/>
        <p:txBody>
          <a:bodyPr/>
          <a:lstStyle/>
          <a:p>
            <a:fld id="{9E402229-31B6-4F12-B147-913018B24454}" type="slidenum">
              <a:rPr kumimoji="1" lang="fr-FR" smtClean="0"/>
              <a:pPr/>
              <a:t>12</a:t>
            </a:fld>
            <a:endParaRPr kumimoji="1" lang="fr-FR"/>
          </a:p>
        </p:txBody>
      </p:sp>
      <p:sp>
        <p:nvSpPr>
          <p:cNvPr id="5" name="Footer Placeholder 4"/>
          <p:cNvSpPr>
            <a:spLocks noGrp="1"/>
          </p:cNvSpPr>
          <p:nvPr>
            <p:ph type="ftr" sz="quarter" idx="11"/>
          </p:nvPr>
        </p:nvSpPr>
        <p:spPr/>
        <p:txBody>
          <a:bodyPr/>
          <a:lstStyle/>
          <a:p>
            <a:endParaRPr kumimoji="1" lang="fr-F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143000"/>
          </a:xfrm>
        </p:spPr>
        <p:txBody>
          <a:bodyPr>
            <a:normAutofit/>
          </a:bodyPr>
          <a:lstStyle/>
          <a:p>
            <a:r>
              <a:rPr kumimoji="1" lang="fr-FR" sz="2800" dirty="0" smtClean="0"/>
              <a:t>VI.</a:t>
            </a:r>
            <a:r>
              <a:rPr lang="fr-FR" altLang="ja-JP" sz="2800" b="1" dirty="0" smtClean="0"/>
              <a:t> Synthèses des Recommandations pour le Forum des PME</a:t>
            </a:r>
            <a:r>
              <a:rPr kumimoji="1" lang="fr-FR" sz="2800" dirty="0" smtClean="0"/>
              <a:t> </a:t>
            </a:r>
            <a:endParaRPr kumimoji="1" lang="fr-FR" sz="2800" b="1" dirty="0"/>
          </a:p>
        </p:txBody>
      </p:sp>
      <p:sp>
        <p:nvSpPr>
          <p:cNvPr id="3" name="Content Placeholder 2"/>
          <p:cNvSpPr>
            <a:spLocks noGrp="1"/>
          </p:cNvSpPr>
          <p:nvPr>
            <p:ph idx="1"/>
          </p:nvPr>
        </p:nvSpPr>
        <p:spPr>
          <a:xfrm>
            <a:off x="457200" y="1600200"/>
            <a:ext cx="8229600" cy="4724400"/>
          </a:xfrm>
        </p:spPr>
        <p:txBody>
          <a:bodyPr>
            <a:normAutofit fontScale="77500" lnSpcReduction="20000"/>
          </a:bodyPr>
          <a:lstStyle/>
          <a:p>
            <a:pPr marL="514350" indent="-514350">
              <a:buAutoNum type="arabicPeriod"/>
            </a:pPr>
            <a:r>
              <a:rPr kumimoji="1" lang="en-US" sz="3000" u="sng" dirty="0" smtClean="0">
                <a:latin typeface="Times New Roman" pitchFamily="18" charset="0"/>
                <a:cs typeface="Times New Roman" pitchFamily="18" charset="0"/>
              </a:rPr>
              <a:t>Sur la </a:t>
            </a:r>
            <a:r>
              <a:rPr kumimoji="1" lang="en-US" sz="3000" u="sng" dirty="0" err="1" smtClean="0">
                <a:latin typeface="Times New Roman" pitchFamily="18" charset="0"/>
                <a:cs typeface="Times New Roman" pitchFamily="18" charset="0"/>
              </a:rPr>
              <a:t>création</a:t>
            </a:r>
            <a:r>
              <a:rPr kumimoji="1" lang="en-US" sz="3000" u="sng" dirty="0" smtClean="0">
                <a:latin typeface="Times New Roman" pitchFamily="18" charset="0"/>
                <a:cs typeface="Times New Roman" pitchFamily="18" charset="0"/>
              </a:rPr>
              <a:t> des </a:t>
            </a:r>
            <a:r>
              <a:rPr kumimoji="1" lang="en-US" sz="3000" u="sng" dirty="0" err="1" smtClean="0">
                <a:latin typeface="Times New Roman" pitchFamily="18" charset="0"/>
                <a:cs typeface="Times New Roman" pitchFamily="18" charset="0"/>
              </a:rPr>
              <a:t>Entreprises</a:t>
            </a:r>
            <a:endParaRPr kumimoji="1" lang="en-US" sz="3000" u="sng" dirty="0" smtClean="0">
              <a:latin typeface="Times New Roman" pitchFamily="18" charset="0"/>
              <a:cs typeface="Times New Roman" pitchFamily="18" charset="0"/>
            </a:endParaRPr>
          </a:p>
          <a:p>
            <a:pPr marL="514350" indent="-514350">
              <a:buNone/>
            </a:pPr>
            <a:r>
              <a:rPr lang="en-US" dirty="0" smtClean="0">
                <a:latin typeface="ＭＳ 明朝"/>
                <a:ea typeface="ＭＳ 明朝"/>
              </a:rPr>
              <a:t>◕ </a:t>
            </a:r>
            <a:r>
              <a:rPr lang="en-US" sz="2400" dirty="0" err="1" smtClean="0">
                <a:latin typeface="Times New Roman" pitchFamily="18" charset="0"/>
                <a:ea typeface="ＭＳ 明朝"/>
                <a:cs typeface="Times New Roman" pitchFamily="18" charset="0"/>
              </a:rPr>
              <a:t>Accélérer</a:t>
            </a:r>
            <a:r>
              <a:rPr lang="en-US" sz="2400" dirty="0" smtClean="0">
                <a:latin typeface="Times New Roman" pitchFamily="18" charset="0"/>
                <a:ea typeface="ＭＳ 明朝"/>
                <a:cs typeface="Times New Roman" pitchFamily="18" charset="0"/>
              </a:rPr>
              <a:t> le </a:t>
            </a:r>
            <a:r>
              <a:rPr lang="en-US" sz="2400" dirty="0" err="1" smtClean="0">
                <a:latin typeface="Times New Roman" pitchFamily="18" charset="0"/>
                <a:ea typeface="ＭＳ 明朝"/>
                <a:cs typeface="Times New Roman" pitchFamily="18" charset="0"/>
              </a:rPr>
              <a:t>processus</a:t>
            </a:r>
            <a:r>
              <a:rPr lang="en-US" sz="2400" dirty="0" smtClean="0">
                <a:latin typeface="Times New Roman" pitchFamily="18" charset="0"/>
                <a:ea typeface="ＭＳ 明朝"/>
                <a:cs typeface="Times New Roman" pitchFamily="18" charset="0"/>
              </a:rPr>
              <a:t> d’un ONE STOP SHOP (</a:t>
            </a:r>
            <a:r>
              <a:rPr lang="en-US" sz="2400" dirty="0" err="1" smtClean="0">
                <a:latin typeface="Times New Roman" pitchFamily="18" charset="0"/>
                <a:ea typeface="ＭＳ 明朝"/>
                <a:cs typeface="Times New Roman" pitchFamily="18" charset="0"/>
              </a:rPr>
              <a:t>Guichet</a:t>
            </a:r>
            <a:r>
              <a:rPr lang="en-US" sz="2400" dirty="0" smtClean="0">
                <a:latin typeface="Times New Roman" pitchFamily="18" charset="0"/>
                <a:ea typeface="ＭＳ 明朝"/>
                <a:cs typeface="Times New Roman" pitchFamily="18" charset="0"/>
              </a:rPr>
              <a:t> Unique) et </a:t>
            </a:r>
            <a:r>
              <a:rPr lang="en-US" sz="2400" dirty="0" err="1" smtClean="0">
                <a:latin typeface="Times New Roman" pitchFamily="18" charset="0"/>
                <a:ea typeface="ＭＳ 明朝"/>
                <a:cs typeface="Times New Roman" pitchFamily="18" charset="0"/>
              </a:rPr>
              <a:t>notamment</a:t>
            </a:r>
            <a:r>
              <a:rPr lang="en-US" sz="2400" dirty="0" smtClean="0">
                <a:latin typeface="Times New Roman" pitchFamily="18" charset="0"/>
                <a:ea typeface="ＭＳ 明朝"/>
                <a:cs typeface="Times New Roman" pitchFamily="18" charset="0"/>
              </a:rPr>
              <a:t> </a:t>
            </a:r>
            <a:r>
              <a:rPr lang="en-US" sz="2400" dirty="0" err="1" smtClean="0">
                <a:latin typeface="Times New Roman" pitchFamily="18" charset="0"/>
                <a:ea typeface="ＭＳ 明朝"/>
                <a:cs typeface="Times New Roman" pitchFamily="18" charset="0"/>
              </a:rPr>
              <a:t>l’élaboration</a:t>
            </a:r>
            <a:r>
              <a:rPr lang="en-US" sz="2400" dirty="0" smtClean="0">
                <a:latin typeface="Times New Roman" pitchFamily="18" charset="0"/>
                <a:ea typeface="ＭＳ 明朝"/>
                <a:cs typeface="Times New Roman" pitchFamily="18" charset="0"/>
              </a:rPr>
              <a:t> des </a:t>
            </a:r>
            <a:r>
              <a:rPr lang="en-US" sz="2400" dirty="0" err="1" smtClean="0">
                <a:latin typeface="Times New Roman" pitchFamily="18" charset="0"/>
                <a:ea typeface="ＭＳ 明朝"/>
                <a:cs typeface="Times New Roman" pitchFamily="18" charset="0"/>
              </a:rPr>
              <a:t>textes</a:t>
            </a:r>
            <a:r>
              <a:rPr lang="en-US" sz="2400" dirty="0" smtClean="0">
                <a:latin typeface="Times New Roman" pitchFamily="18" charset="0"/>
                <a:ea typeface="ＭＳ 明朝"/>
                <a:cs typeface="Times New Roman" pitchFamily="18" charset="0"/>
              </a:rPr>
              <a:t> </a:t>
            </a:r>
            <a:r>
              <a:rPr lang="en-US" sz="2400" dirty="0" err="1" smtClean="0">
                <a:latin typeface="Times New Roman" pitchFamily="18" charset="0"/>
                <a:ea typeface="ＭＳ 明朝"/>
                <a:cs typeface="Times New Roman" pitchFamily="18" charset="0"/>
              </a:rPr>
              <a:t>réglementaires</a:t>
            </a:r>
            <a:r>
              <a:rPr lang="en-US" sz="2400" dirty="0" smtClean="0">
                <a:latin typeface="Times New Roman" pitchFamily="18" charset="0"/>
                <a:ea typeface="ＭＳ 明朝"/>
                <a:cs typeface="Times New Roman" pitchFamily="18" charset="0"/>
              </a:rPr>
              <a:t> y </a:t>
            </a:r>
            <a:r>
              <a:rPr lang="en-US" sz="2400" dirty="0" err="1" smtClean="0">
                <a:latin typeface="Times New Roman" pitchFamily="18" charset="0"/>
                <a:ea typeface="ＭＳ 明朝"/>
                <a:cs typeface="Times New Roman" pitchFamily="18" charset="0"/>
              </a:rPr>
              <a:t>relatifs</a:t>
            </a:r>
            <a:r>
              <a:rPr lang="en-US" sz="2400" dirty="0" smtClean="0">
                <a:latin typeface="Times New Roman" pitchFamily="18" charset="0"/>
                <a:ea typeface="ＭＳ 明朝"/>
                <a:cs typeface="Times New Roman" pitchFamily="18" charset="0"/>
              </a:rPr>
              <a:t> (</a:t>
            </a:r>
            <a:r>
              <a:rPr lang="en-US" sz="2400" dirty="0" err="1" smtClean="0">
                <a:latin typeface="Times New Roman" pitchFamily="18" charset="0"/>
                <a:ea typeface="ＭＳ 明朝"/>
                <a:cs typeface="Times New Roman" pitchFamily="18" charset="0"/>
              </a:rPr>
              <a:t>Projet</a:t>
            </a:r>
            <a:r>
              <a:rPr lang="en-US" sz="2400" dirty="0" smtClean="0">
                <a:latin typeface="Times New Roman" pitchFamily="18" charset="0"/>
                <a:ea typeface="ＭＳ 明朝"/>
                <a:cs typeface="Times New Roman" pitchFamily="18" charset="0"/>
              </a:rPr>
              <a:t> </a:t>
            </a:r>
            <a:r>
              <a:rPr lang="en-US" sz="2400" dirty="0" err="1" smtClean="0">
                <a:latin typeface="Times New Roman" pitchFamily="18" charset="0"/>
                <a:ea typeface="ＭＳ 明朝"/>
                <a:cs typeface="Times New Roman" pitchFamily="18" charset="0"/>
              </a:rPr>
              <a:t>Banque</a:t>
            </a:r>
            <a:r>
              <a:rPr lang="en-US" sz="2400" dirty="0" smtClean="0">
                <a:latin typeface="Times New Roman" pitchFamily="18" charset="0"/>
                <a:ea typeface="ＭＳ 明朝"/>
                <a:cs typeface="Times New Roman" pitchFamily="18" charset="0"/>
              </a:rPr>
              <a:t> </a:t>
            </a:r>
            <a:r>
              <a:rPr lang="en-US" sz="2400" dirty="0" err="1" smtClean="0">
                <a:latin typeface="Times New Roman" pitchFamily="18" charset="0"/>
                <a:ea typeface="ＭＳ 明朝"/>
                <a:cs typeface="Times New Roman" pitchFamily="18" charset="0"/>
              </a:rPr>
              <a:t>Mondiale</a:t>
            </a:r>
            <a:r>
              <a:rPr lang="en-US" sz="2400" dirty="0" smtClean="0">
                <a:latin typeface="Times New Roman" pitchFamily="18" charset="0"/>
                <a:ea typeface="ＭＳ 明朝"/>
                <a:cs typeface="Times New Roman" pitchFamily="18" charset="0"/>
              </a:rPr>
              <a:t>);</a:t>
            </a:r>
          </a:p>
          <a:p>
            <a:pPr marL="514350" indent="-514350">
              <a:buNone/>
            </a:pPr>
            <a:r>
              <a:rPr lang="en-US" altLang="ja-JP" sz="2400" dirty="0" smtClean="0">
                <a:latin typeface="ＭＳ 明朝"/>
                <a:ea typeface="ＭＳ 明朝"/>
              </a:rPr>
              <a:t>◕ </a:t>
            </a:r>
            <a:r>
              <a:rPr lang="en-US" altLang="ja-JP" sz="2400" dirty="0" err="1" smtClean="0">
                <a:latin typeface="Times New Roman" pitchFamily="18" charset="0"/>
                <a:ea typeface="ＭＳ 明朝"/>
                <a:cs typeface="Times New Roman" pitchFamily="18" charset="0"/>
              </a:rPr>
              <a:t>Rationnaliser</a:t>
            </a:r>
            <a:r>
              <a:rPr lang="en-US" altLang="ja-JP" sz="2400" dirty="0" smtClean="0">
                <a:latin typeface="Times New Roman" pitchFamily="18" charset="0"/>
                <a:ea typeface="ＭＳ 明朝"/>
                <a:cs typeface="Times New Roman" pitchFamily="18" charset="0"/>
              </a:rPr>
              <a:t> les missions des </a:t>
            </a:r>
            <a:r>
              <a:rPr lang="en-US" altLang="ja-JP" sz="2400" dirty="0" err="1" smtClean="0">
                <a:latin typeface="Times New Roman" pitchFamily="18" charset="0"/>
                <a:ea typeface="ＭＳ 明朝"/>
                <a:cs typeface="Times New Roman" pitchFamily="18" charset="0"/>
              </a:rPr>
              <a:t>différents</a:t>
            </a:r>
            <a:r>
              <a:rPr lang="en-US" altLang="ja-JP" sz="2400" dirty="0" smtClean="0">
                <a:latin typeface="Times New Roman" pitchFamily="18" charset="0"/>
                <a:ea typeface="ＭＳ 明朝"/>
                <a:cs typeface="Times New Roman" pitchFamily="18" charset="0"/>
              </a:rPr>
              <a:t> </a:t>
            </a:r>
            <a:r>
              <a:rPr lang="en-US" altLang="ja-JP" sz="2400" dirty="0" err="1" smtClean="0">
                <a:latin typeface="Times New Roman" pitchFamily="18" charset="0"/>
                <a:ea typeface="ＭＳ 明朝"/>
                <a:cs typeface="Times New Roman" pitchFamily="18" charset="0"/>
              </a:rPr>
              <a:t>départements</a:t>
            </a:r>
            <a:r>
              <a:rPr lang="en-US" altLang="ja-JP" sz="2400" dirty="0" smtClean="0">
                <a:latin typeface="Times New Roman" pitchFamily="18" charset="0"/>
                <a:ea typeface="ＭＳ 明朝"/>
                <a:cs typeface="Times New Roman" pitchFamily="18" charset="0"/>
              </a:rPr>
              <a:t> </a:t>
            </a:r>
            <a:r>
              <a:rPr lang="en-US" altLang="ja-JP" sz="2400" dirty="0" err="1" smtClean="0">
                <a:latin typeface="Times New Roman" pitchFamily="18" charset="0"/>
                <a:ea typeface="ＭＳ 明朝"/>
                <a:cs typeface="Times New Roman" pitchFamily="18" charset="0"/>
              </a:rPr>
              <a:t>devant</a:t>
            </a:r>
            <a:r>
              <a:rPr lang="en-US" altLang="ja-JP" sz="2400" dirty="0" smtClean="0">
                <a:latin typeface="Times New Roman" pitchFamily="18" charset="0"/>
                <a:ea typeface="ＭＳ 明朝"/>
                <a:cs typeface="Times New Roman" pitchFamily="18" charset="0"/>
              </a:rPr>
              <a:t> composer le ONE STOP SHOP (</a:t>
            </a:r>
            <a:r>
              <a:rPr lang="en-US" altLang="ja-JP" sz="2400" dirty="0" err="1" smtClean="0">
                <a:latin typeface="Times New Roman" pitchFamily="18" charset="0"/>
                <a:ea typeface="ＭＳ 明朝"/>
                <a:cs typeface="Times New Roman" pitchFamily="18" charset="0"/>
              </a:rPr>
              <a:t>Création</a:t>
            </a:r>
            <a:r>
              <a:rPr lang="en-US" altLang="ja-JP" sz="2400" dirty="0" smtClean="0">
                <a:latin typeface="Times New Roman" pitchFamily="18" charset="0"/>
                <a:ea typeface="ＭＳ 明朝"/>
                <a:cs typeface="Times New Roman" pitchFamily="18" charset="0"/>
              </a:rPr>
              <a:t> des </a:t>
            </a:r>
            <a:r>
              <a:rPr lang="en-US" altLang="ja-JP" sz="2400" dirty="0" err="1" smtClean="0">
                <a:latin typeface="Times New Roman" pitchFamily="18" charset="0"/>
                <a:ea typeface="ＭＳ 明朝"/>
                <a:cs typeface="Times New Roman" pitchFamily="18" charset="0"/>
              </a:rPr>
              <a:t>Entreprises</a:t>
            </a:r>
            <a:r>
              <a:rPr lang="en-US" altLang="ja-JP" sz="2400" dirty="0" smtClean="0">
                <a:latin typeface="Times New Roman" pitchFamily="18" charset="0"/>
                <a:ea typeface="ＭＳ 明朝"/>
                <a:cs typeface="Times New Roman" pitchFamily="18" charset="0"/>
              </a:rPr>
              <a:t>, </a:t>
            </a:r>
            <a:r>
              <a:rPr lang="en-US" altLang="ja-JP" sz="2400" dirty="0" err="1" smtClean="0">
                <a:latin typeface="Times New Roman" pitchFamily="18" charset="0"/>
                <a:ea typeface="ＭＳ 明朝"/>
                <a:cs typeface="Times New Roman" pitchFamily="18" charset="0"/>
              </a:rPr>
              <a:t>Accompagnement</a:t>
            </a:r>
            <a:r>
              <a:rPr lang="en-US" altLang="ja-JP" sz="2400" dirty="0" smtClean="0">
                <a:latin typeface="Times New Roman" pitchFamily="18" charset="0"/>
                <a:ea typeface="ＭＳ 明朝"/>
                <a:cs typeface="Times New Roman" pitchFamily="18" charset="0"/>
              </a:rPr>
              <a:t> des </a:t>
            </a:r>
            <a:r>
              <a:rPr lang="en-US" altLang="ja-JP" sz="2400" dirty="0" err="1" smtClean="0">
                <a:latin typeface="Times New Roman" pitchFamily="18" charset="0"/>
                <a:ea typeface="ＭＳ 明朝"/>
                <a:cs typeface="Times New Roman" pitchFamily="18" charset="0"/>
              </a:rPr>
              <a:t>Entreprises</a:t>
            </a:r>
            <a:r>
              <a:rPr lang="en-US" altLang="ja-JP" sz="2400" dirty="0" smtClean="0">
                <a:latin typeface="Times New Roman" pitchFamily="18" charset="0"/>
                <a:ea typeface="ＭＳ 明朝"/>
                <a:cs typeface="Times New Roman" pitchFamily="18" charset="0"/>
              </a:rPr>
              <a:t>, Promotion des </a:t>
            </a:r>
            <a:r>
              <a:rPr lang="en-US" altLang="ja-JP" sz="2400" dirty="0" err="1" smtClean="0">
                <a:latin typeface="Times New Roman" pitchFamily="18" charset="0"/>
                <a:ea typeface="ＭＳ 明朝"/>
                <a:cs typeface="Times New Roman" pitchFamily="18" charset="0"/>
              </a:rPr>
              <a:t>Investissements</a:t>
            </a:r>
            <a:r>
              <a:rPr lang="en-US" altLang="ja-JP" sz="2400" dirty="0" smtClean="0">
                <a:latin typeface="Times New Roman" pitchFamily="18" charset="0"/>
                <a:ea typeface="ＭＳ 明朝"/>
                <a:cs typeface="Times New Roman" pitchFamily="18" charset="0"/>
              </a:rPr>
              <a:t> et des Exportations;</a:t>
            </a:r>
          </a:p>
          <a:p>
            <a:pPr marL="514350" indent="-514350">
              <a:buNone/>
            </a:pPr>
            <a:r>
              <a:rPr lang="en-US" altLang="ja-JP" sz="2400" b="1" dirty="0" smtClean="0">
                <a:latin typeface="ＭＳ 明朝"/>
                <a:ea typeface="ＭＳ 明朝"/>
              </a:rPr>
              <a:t>2. </a:t>
            </a:r>
            <a:r>
              <a:rPr lang="en-US" altLang="ja-JP" sz="2400" b="1" u="sng" dirty="0" smtClean="0">
                <a:latin typeface="Times New Roman" pitchFamily="18" charset="0"/>
                <a:ea typeface="ＭＳ 明朝"/>
                <a:cs typeface="Times New Roman" pitchFamily="18" charset="0"/>
              </a:rPr>
              <a:t>Sur </a:t>
            </a:r>
            <a:r>
              <a:rPr lang="en-US" altLang="ja-JP" sz="2400" b="1" u="sng" dirty="0" err="1" smtClean="0">
                <a:latin typeface="Times New Roman" pitchFamily="18" charset="0"/>
                <a:ea typeface="ＭＳ 明朝"/>
                <a:cs typeface="Times New Roman" pitchFamily="18" charset="0"/>
              </a:rPr>
              <a:t>l’Accompagnement</a:t>
            </a:r>
            <a:r>
              <a:rPr lang="en-US" altLang="ja-JP" sz="2400" b="1" u="sng" dirty="0" smtClean="0">
                <a:latin typeface="Times New Roman" pitchFamily="18" charset="0"/>
                <a:ea typeface="ＭＳ 明朝"/>
                <a:cs typeface="Times New Roman" pitchFamily="18" charset="0"/>
              </a:rPr>
              <a:t> des </a:t>
            </a:r>
            <a:r>
              <a:rPr lang="en-US" altLang="ja-JP" sz="2400" b="1" u="sng" dirty="0" err="1" smtClean="0">
                <a:latin typeface="Times New Roman" pitchFamily="18" charset="0"/>
                <a:ea typeface="ＭＳ 明朝"/>
                <a:cs typeface="Times New Roman" pitchFamily="18" charset="0"/>
              </a:rPr>
              <a:t>Entreprises</a:t>
            </a:r>
            <a:endParaRPr lang="en-US" altLang="ja-JP" sz="2400" b="1" u="sng" dirty="0" smtClean="0">
              <a:latin typeface="Times New Roman" pitchFamily="18" charset="0"/>
              <a:ea typeface="ＭＳ 明朝"/>
              <a:cs typeface="Times New Roman" pitchFamily="18" charset="0"/>
            </a:endParaRPr>
          </a:p>
          <a:p>
            <a:pPr marL="514350" indent="-514350">
              <a:buNone/>
            </a:pPr>
            <a:r>
              <a:rPr lang="en-US" altLang="ja-JP" sz="2400" dirty="0" smtClean="0">
                <a:latin typeface="ＭＳ 明朝"/>
                <a:ea typeface="ＭＳ 明朝"/>
              </a:rPr>
              <a:t>◕ </a:t>
            </a:r>
            <a:r>
              <a:rPr lang="en-US" altLang="ja-JP" sz="2400" dirty="0" err="1" smtClean="0">
                <a:latin typeface="Times New Roman" pitchFamily="18" charset="0"/>
                <a:ea typeface="ＭＳ 明朝"/>
                <a:cs typeface="Times New Roman" pitchFamily="18" charset="0"/>
              </a:rPr>
              <a:t>Mettre</a:t>
            </a:r>
            <a:r>
              <a:rPr lang="en-US" altLang="ja-JP" sz="2400" dirty="0" smtClean="0">
                <a:latin typeface="Times New Roman" pitchFamily="18" charset="0"/>
                <a:ea typeface="ＭＳ 明朝"/>
                <a:cs typeface="Times New Roman" pitchFamily="18" charset="0"/>
              </a:rPr>
              <a:t> en place </a:t>
            </a:r>
            <a:r>
              <a:rPr lang="en-US" altLang="ja-JP" sz="2400" dirty="0" err="1" smtClean="0">
                <a:latin typeface="Times New Roman" pitchFamily="18" charset="0"/>
                <a:ea typeface="ＭＳ 明朝"/>
                <a:cs typeface="Times New Roman" pitchFamily="18" charset="0"/>
              </a:rPr>
              <a:t>une</a:t>
            </a:r>
            <a:r>
              <a:rPr lang="en-US" altLang="ja-JP" sz="2400" dirty="0" smtClean="0">
                <a:latin typeface="Times New Roman" pitchFamily="18" charset="0"/>
                <a:ea typeface="ＭＳ 明朝"/>
                <a:cs typeface="Times New Roman" pitchFamily="18" charset="0"/>
              </a:rPr>
              <a:t> structure </a:t>
            </a:r>
            <a:r>
              <a:rPr lang="en-US" altLang="ja-JP" sz="2400" dirty="0" err="1" smtClean="0">
                <a:latin typeface="Times New Roman" pitchFamily="18" charset="0"/>
                <a:ea typeface="ＭＳ 明朝"/>
                <a:cs typeface="Times New Roman" pitchFamily="18" charset="0"/>
              </a:rPr>
              <a:t>nationale</a:t>
            </a:r>
            <a:r>
              <a:rPr lang="en-US" altLang="ja-JP" sz="2400" dirty="0" smtClean="0">
                <a:latin typeface="Times New Roman" pitchFamily="18" charset="0"/>
                <a:ea typeface="ＭＳ 明朝"/>
                <a:cs typeface="Times New Roman" pitchFamily="18" charset="0"/>
              </a:rPr>
              <a:t> </a:t>
            </a:r>
            <a:r>
              <a:rPr lang="en-US" altLang="ja-JP" sz="2400" dirty="0" err="1" smtClean="0">
                <a:latin typeface="Times New Roman" pitchFamily="18" charset="0"/>
                <a:ea typeface="ＭＳ 明朝"/>
                <a:cs typeface="Times New Roman" pitchFamily="18" charset="0"/>
              </a:rPr>
              <a:t>ou</a:t>
            </a:r>
            <a:r>
              <a:rPr lang="en-US" altLang="ja-JP" sz="2400" dirty="0" smtClean="0">
                <a:latin typeface="Times New Roman" pitchFamily="18" charset="0"/>
                <a:ea typeface="ＭＳ 明朝"/>
                <a:cs typeface="Times New Roman" pitchFamily="18" charset="0"/>
              </a:rPr>
              <a:t>  en joint-venture pour la </a:t>
            </a:r>
            <a:r>
              <a:rPr lang="en-US" altLang="ja-JP" sz="2400" dirty="0" err="1" smtClean="0">
                <a:latin typeface="Times New Roman" pitchFamily="18" charset="0"/>
                <a:ea typeface="ＭＳ 明朝"/>
                <a:cs typeface="Times New Roman" pitchFamily="18" charset="0"/>
              </a:rPr>
              <a:t>réalisation</a:t>
            </a:r>
            <a:r>
              <a:rPr lang="en-US" altLang="ja-JP" sz="2400" dirty="0" smtClean="0">
                <a:latin typeface="Times New Roman" pitchFamily="18" charset="0"/>
                <a:ea typeface="ＭＳ 明朝"/>
                <a:cs typeface="Times New Roman" pitchFamily="18" charset="0"/>
              </a:rPr>
              <a:t> des </a:t>
            </a:r>
            <a:r>
              <a:rPr lang="en-US" altLang="ja-JP" sz="2400" b="1" dirty="0" err="1" smtClean="0">
                <a:latin typeface="Times New Roman" pitchFamily="18" charset="0"/>
                <a:ea typeface="ＭＳ 明朝"/>
                <a:cs typeface="Times New Roman" pitchFamily="18" charset="0"/>
              </a:rPr>
              <a:t>études</a:t>
            </a:r>
            <a:r>
              <a:rPr lang="en-US" altLang="ja-JP" sz="2400" b="1" dirty="0" smtClean="0">
                <a:latin typeface="Times New Roman" pitchFamily="18" charset="0"/>
                <a:ea typeface="ＭＳ 明朝"/>
                <a:cs typeface="Times New Roman" pitchFamily="18" charset="0"/>
              </a:rPr>
              <a:t> de </a:t>
            </a:r>
            <a:r>
              <a:rPr lang="en-US" altLang="ja-JP" sz="2400" b="1" dirty="0" err="1" smtClean="0">
                <a:latin typeface="Times New Roman" pitchFamily="18" charset="0"/>
                <a:ea typeface="ＭＳ 明朝"/>
                <a:cs typeface="Times New Roman" pitchFamily="18" charset="0"/>
              </a:rPr>
              <a:t>faisabilité</a:t>
            </a:r>
            <a:r>
              <a:rPr lang="en-US" altLang="ja-JP" sz="2400" b="1" dirty="0" smtClean="0">
                <a:latin typeface="Times New Roman" pitchFamily="18" charset="0"/>
                <a:ea typeface="ＭＳ 明朝"/>
                <a:cs typeface="Times New Roman" pitchFamily="18" charset="0"/>
              </a:rPr>
              <a:t> </a:t>
            </a:r>
            <a:r>
              <a:rPr lang="en-US" altLang="ja-JP" sz="2400" b="1" dirty="0" smtClean="0">
                <a:latin typeface="Times New Roman" pitchFamily="18" charset="0"/>
                <a:ea typeface="ＭＳ 明朝"/>
                <a:cs typeface="Times New Roman" pitchFamily="18" charset="0"/>
              </a:rPr>
              <a:t>de </a:t>
            </a:r>
            <a:r>
              <a:rPr lang="en-US" altLang="ja-JP" sz="2400" b="1" dirty="0" err="1" smtClean="0">
                <a:latin typeface="Times New Roman" pitchFamily="18" charset="0"/>
                <a:ea typeface="ＭＳ 明朝"/>
                <a:cs typeface="Times New Roman" pitchFamily="18" charset="0"/>
              </a:rPr>
              <a:t>projets</a:t>
            </a:r>
            <a:r>
              <a:rPr lang="en-US" altLang="ja-JP" sz="2400" b="1" dirty="0" smtClean="0">
                <a:latin typeface="Times New Roman" pitchFamily="18" charset="0"/>
                <a:ea typeface="ＭＳ 明朝"/>
                <a:cs typeface="Times New Roman" pitchFamily="18" charset="0"/>
              </a:rPr>
              <a:t> </a:t>
            </a:r>
            <a:r>
              <a:rPr lang="en-US" altLang="ja-JP" sz="2400" dirty="0" err="1" smtClean="0">
                <a:latin typeface="Times New Roman" pitchFamily="18" charset="0"/>
                <a:ea typeface="ＭＳ 明朝"/>
                <a:cs typeface="Times New Roman" pitchFamily="18" charset="0"/>
              </a:rPr>
              <a:t>susceptibles</a:t>
            </a:r>
            <a:r>
              <a:rPr lang="en-US" altLang="ja-JP" sz="2400" dirty="0" smtClean="0">
                <a:latin typeface="Times New Roman" pitchFamily="18" charset="0"/>
                <a:ea typeface="ＭＳ 明朝"/>
                <a:cs typeface="Times New Roman" pitchFamily="18" charset="0"/>
              </a:rPr>
              <a:t> </a:t>
            </a:r>
            <a:r>
              <a:rPr lang="en-US" altLang="ja-JP" sz="2400" dirty="0" err="1" smtClean="0">
                <a:latin typeface="Times New Roman" pitchFamily="18" charset="0"/>
                <a:ea typeface="ＭＳ 明朝"/>
                <a:cs typeface="Times New Roman" pitchFamily="18" charset="0"/>
              </a:rPr>
              <a:t>d’attirer</a:t>
            </a:r>
            <a:r>
              <a:rPr lang="en-US" altLang="ja-JP" sz="2400" dirty="0" smtClean="0">
                <a:latin typeface="Times New Roman" pitchFamily="18" charset="0"/>
                <a:ea typeface="ＭＳ 明朝"/>
                <a:cs typeface="Times New Roman" pitchFamily="18" charset="0"/>
              </a:rPr>
              <a:t> des </a:t>
            </a:r>
            <a:r>
              <a:rPr lang="en-US" altLang="ja-JP" sz="2400" dirty="0" err="1" smtClean="0">
                <a:latin typeface="Times New Roman" pitchFamily="18" charset="0"/>
                <a:ea typeface="ＭＳ 明朝"/>
                <a:cs typeface="Times New Roman" pitchFamily="18" charset="0"/>
              </a:rPr>
              <a:t>investisseurs</a:t>
            </a:r>
            <a:r>
              <a:rPr lang="en-US" altLang="ja-JP" sz="2400" dirty="0" smtClean="0">
                <a:latin typeface="Times New Roman" pitchFamily="18" charset="0"/>
                <a:ea typeface="ＭＳ 明朝"/>
                <a:cs typeface="Times New Roman" pitchFamily="18" charset="0"/>
              </a:rPr>
              <a:t> (</a:t>
            </a:r>
            <a:r>
              <a:rPr lang="en-US" altLang="ja-JP" sz="2400" dirty="0" err="1" smtClean="0">
                <a:latin typeface="Times New Roman" pitchFamily="18" charset="0"/>
                <a:ea typeface="ＭＳ 明朝"/>
                <a:cs typeface="Times New Roman" pitchFamily="18" charset="0"/>
              </a:rPr>
              <a:t>Renforcement</a:t>
            </a:r>
            <a:r>
              <a:rPr lang="en-US" altLang="ja-JP" sz="2400" dirty="0" smtClean="0">
                <a:latin typeface="Times New Roman" pitchFamily="18" charset="0"/>
                <a:ea typeface="ＭＳ 明朝"/>
                <a:cs typeface="Times New Roman" pitchFamily="18" charset="0"/>
              </a:rPr>
              <a:t> </a:t>
            </a:r>
            <a:r>
              <a:rPr lang="en-US" altLang="ja-JP" sz="2400" dirty="0" smtClean="0">
                <a:latin typeface="Times New Roman" pitchFamily="18" charset="0"/>
                <a:ea typeface="ＭＳ 明朝"/>
                <a:cs typeface="Times New Roman" pitchFamily="18" charset="0"/>
              </a:rPr>
              <a:t>des </a:t>
            </a:r>
            <a:r>
              <a:rPr lang="en-US" altLang="ja-JP" sz="2400" dirty="0" err="1" smtClean="0">
                <a:latin typeface="Times New Roman" pitchFamily="18" charset="0"/>
                <a:ea typeface="ＭＳ 明朝"/>
                <a:cs typeface="Times New Roman" pitchFamily="18" charset="0"/>
              </a:rPr>
              <a:t>capacites</a:t>
            </a:r>
            <a:r>
              <a:rPr lang="en-US" altLang="ja-JP" sz="2400" dirty="0" smtClean="0">
                <a:latin typeface="Times New Roman" pitchFamily="18" charset="0"/>
                <a:ea typeface="ＭＳ 明朝"/>
                <a:cs typeface="Times New Roman" pitchFamily="18" charset="0"/>
              </a:rPr>
              <a:t> de PROMOGABON)</a:t>
            </a:r>
            <a:endParaRPr lang="en-US" altLang="ja-JP" sz="2400" dirty="0" smtClean="0">
              <a:latin typeface="Times New Roman" pitchFamily="18" charset="0"/>
              <a:ea typeface="ＭＳ 明朝"/>
              <a:cs typeface="Times New Roman" pitchFamily="18" charset="0"/>
            </a:endParaRPr>
          </a:p>
          <a:p>
            <a:pPr marL="514350" indent="-514350">
              <a:buNone/>
            </a:pPr>
            <a:r>
              <a:rPr lang="en-US" altLang="ja-JP" sz="2400" dirty="0" smtClean="0">
                <a:latin typeface="ＭＳ 明朝"/>
                <a:ea typeface="ＭＳ 明朝"/>
              </a:rPr>
              <a:t>◕ </a:t>
            </a:r>
            <a:r>
              <a:rPr lang="en-US" altLang="ja-JP" sz="2400" dirty="0" smtClean="0">
                <a:latin typeface="Times New Roman" pitchFamily="18" charset="0"/>
                <a:ea typeface="ＭＳ 明朝"/>
                <a:cs typeface="Times New Roman" pitchFamily="18" charset="0"/>
              </a:rPr>
              <a:t>Acc</a:t>
            </a:r>
            <a:r>
              <a:rPr lang="fr-FR" altLang="ja-JP" sz="2400" dirty="0" smtClean="0">
                <a:latin typeface="Times New Roman" pitchFamily="18" charset="0"/>
                <a:ea typeface="ＭＳ 明朝"/>
                <a:cs typeface="Times New Roman" pitchFamily="18" charset="0"/>
              </a:rPr>
              <a:t>é</a:t>
            </a:r>
            <a:r>
              <a:rPr lang="en-US" altLang="ja-JP" sz="2400" dirty="0" err="1" smtClean="0">
                <a:latin typeface="Times New Roman" pitchFamily="18" charset="0"/>
                <a:ea typeface="ＭＳ 明朝"/>
                <a:cs typeface="Times New Roman" pitchFamily="18" charset="0"/>
              </a:rPr>
              <a:t>lérer</a:t>
            </a:r>
            <a:r>
              <a:rPr lang="en-US" altLang="ja-JP" sz="2400" dirty="0" smtClean="0">
                <a:latin typeface="Times New Roman" pitchFamily="18" charset="0"/>
                <a:ea typeface="ＭＳ 明朝"/>
                <a:cs typeface="Times New Roman" pitchFamily="18" charset="0"/>
              </a:rPr>
              <a:t> le </a:t>
            </a:r>
            <a:r>
              <a:rPr lang="en-US" altLang="ja-JP" sz="2400" dirty="0" err="1" smtClean="0">
                <a:latin typeface="Times New Roman" pitchFamily="18" charset="0"/>
                <a:ea typeface="ＭＳ 明朝"/>
                <a:cs typeface="Times New Roman" pitchFamily="18" charset="0"/>
              </a:rPr>
              <a:t>processus</a:t>
            </a:r>
            <a:r>
              <a:rPr lang="en-US" altLang="ja-JP" sz="2400" dirty="0" smtClean="0">
                <a:latin typeface="Times New Roman" pitchFamily="18" charset="0"/>
                <a:ea typeface="ＭＳ 明朝"/>
                <a:cs typeface="Times New Roman" pitchFamily="18" charset="0"/>
              </a:rPr>
              <a:t> de </a:t>
            </a:r>
            <a:r>
              <a:rPr lang="en-US" altLang="ja-JP" sz="2400" dirty="0" err="1" smtClean="0">
                <a:latin typeface="Times New Roman" pitchFamily="18" charset="0"/>
                <a:ea typeface="ＭＳ 明朝"/>
                <a:cs typeface="Times New Roman" pitchFamily="18" charset="0"/>
              </a:rPr>
              <a:t>création</a:t>
            </a:r>
            <a:r>
              <a:rPr lang="en-US" altLang="ja-JP" sz="2400" dirty="0" smtClean="0">
                <a:latin typeface="Times New Roman" pitchFamily="18" charset="0"/>
                <a:ea typeface="ＭＳ 明朝"/>
                <a:cs typeface="Times New Roman" pitchFamily="18" charset="0"/>
              </a:rPr>
              <a:t> </a:t>
            </a:r>
            <a:r>
              <a:rPr lang="en-US" altLang="ja-JP" sz="2400" dirty="0" smtClean="0">
                <a:latin typeface="Times New Roman" pitchFamily="18" charset="0"/>
                <a:ea typeface="ＭＳ 明朝"/>
                <a:cs typeface="Times New Roman" pitchFamily="18" charset="0"/>
              </a:rPr>
              <a:t>de </a:t>
            </a:r>
            <a:r>
              <a:rPr lang="en-US" altLang="ja-JP" sz="2400" dirty="0" err="1" smtClean="0">
                <a:latin typeface="Times New Roman" pitchFamily="18" charset="0"/>
                <a:ea typeface="ＭＳ 明朝"/>
                <a:cs typeface="Times New Roman" pitchFamily="18" charset="0"/>
              </a:rPr>
              <a:t>Centres</a:t>
            </a:r>
            <a:r>
              <a:rPr lang="en-US" altLang="ja-JP" sz="2400" dirty="0" smtClean="0">
                <a:latin typeface="Times New Roman" pitchFamily="18" charset="0"/>
                <a:ea typeface="ＭＳ 明朝"/>
                <a:cs typeface="Times New Roman" pitchFamily="18" charset="0"/>
              </a:rPr>
              <a:t> </a:t>
            </a:r>
            <a:r>
              <a:rPr lang="en-US" altLang="ja-JP" sz="2400" dirty="0" smtClean="0">
                <a:latin typeface="Times New Roman" pitchFamily="18" charset="0"/>
                <a:ea typeface="ＭＳ 明朝"/>
                <a:cs typeface="Times New Roman" pitchFamily="18" charset="0"/>
              </a:rPr>
              <a:t>de </a:t>
            </a:r>
            <a:r>
              <a:rPr lang="en-US" altLang="ja-JP" sz="2400" dirty="0" err="1" smtClean="0">
                <a:latin typeface="Times New Roman" pitchFamily="18" charset="0"/>
                <a:ea typeface="ＭＳ 明朝"/>
                <a:cs typeface="Times New Roman" pitchFamily="18" charset="0"/>
              </a:rPr>
              <a:t>Gestion</a:t>
            </a:r>
            <a:r>
              <a:rPr lang="en-US" altLang="ja-JP" sz="2400" dirty="0" smtClean="0">
                <a:latin typeface="Times New Roman" pitchFamily="18" charset="0"/>
                <a:ea typeface="ＭＳ 明朝"/>
                <a:cs typeface="Times New Roman" pitchFamily="18" charset="0"/>
              </a:rPr>
              <a:t> </a:t>
            </a:r>
            <a:r>
              <a:rPr lang="en-US" altLang="ja-JP" sz="2400" dirty="0" err="1" smtClean="0">
                <a:latin typeface="Times New Roman" pitchFamily="18" charset="0"/>
                <a:ea typeface="ＭＳ 明朝"/>
                <a:cs typeface="Times New Roman" pitchFamily="18" charset="0"/>
              </a:rPr>
              <a:t>Agréés</a:t>
            </a:r>
            <a:r>
              <a:rPr lang="en-US" altLang="ja-JP" sz="2400" dirty="0" smtClean="0">
                <a:latin typeface="Times New Roman" pitchFamily="18" charset="0"/>
                <a:ea typeface="ＭＳ 明朝"/>
                <a:cs typeface="Times New Roman" pitchFamily="18" charset="0"/>
              </a:rPr>
              <a:t> </a:t>
            </a:r>
            <a:r>
              <a:rPr lang="en-US" altLang="ja-JP" sz="2400" dirty="0" err="1" smtClean="0">
                <a:latin typeface="Times New Roman" pitchFamily="18" charset="0"/>
                <a:ea typeface="ＭＳ 明朝"/>
                <a:cs typeface="Times New Roman" pitchFamily="18" charset="0"/>
              </a:rPr>
              <a:t>interconnectés</a:t>
            </a:r>
            <a:r>
              <a:rPr lang="en-US" altLang="ja-JP" sz="2400" dirty="0" smtClean="0">
                <a:latin typeface="Times New Roman" pitchFamily="18" charset="0"/>
                <a:ea typeface="ＭＳ 明朝"/>
                <a:cs typeface="Times New Roman" pitchFamily="18" charset="0"/>
              </a:rPr>
              <a:t> </a:t>
            </a:r>
            <a:r>
              <a:rPr lang="en-US" altLang="ja-JP" sz="2400" dirty="0" smtClean="0">
                <a:latin typeface="Times New Roman" pitchFamily="18" charset="0"/>
                <a:ea typeface="ＭＳ 明朝"/>
                <a:cs typeface="Times New Roman" pitchFamily="18" charset="0"/>
              </a:rPr>
              <a:t>en </a:t>
            </a:r>
            <a:r>
              <a:rPr lang="en-US" altLang="ja-JP" sz="2400" dirty="0" err="1" smtClean="0">
                <a:latin typeface="Times New Roman" pitchFamily="18" charset="0"/>
                <a:ea typeface="ＭＳ 明朝"/>
                <a:cs typeface="Times New Roman" pitchFamily="18" charset="0"/>
              </a:rPr>
              <a:t>réseau</a:t>
            </a:r>
            <a:r>
              <a:rPr lang="en-US" altLang="ja-JP" sz="2400" dirty="0" smtClean="0">
                <a:latin typeface="Times New Roman" pitchFamily="18" charset="0"/>
                <a:ea typeface="ＭＳ 明朝"/>
                <a:cs typeface="Times New Roman" pitchFamily="18" charset="0"/>
              </a:rPr>
              <a:t> (</a:t>
            </a:r>
            <a:r>
              <a:rPr lang="en-US" altLang="ja-JP" sz="2400" dirty="0" err="1" smtClean="0">
                <a:latin typeface="Times New Roman" pitchFamily="18" charset="0"/>
                <a:ea typeface="ＭＳ 明朝"/>
                <a:cs typeface="Times New Roman" pitchFamily="18" charset="0"/>
              </a:rPr>
              <a:t>chambre</a:t>
            </a:r>
            <a:r>
              <a:rPr lang="en-US" altLang="ja-JP" sz="2400" dirty="0" smtClean="0">
                <a:latin typeface="Times New Roman" pitchFamily="18" charset="0"/>
                <a:ea typeface="ＭＳ 明朝"/>
                <a:cs typeface="Times New Roman" pitchFamily="18" charset="0"/>
              </a:rPr>
              <a:t> de Commerce-</a:t>
            </a:r>
            <a:r>
              <a:rPr lang="en-US" altLang="ja-JP" sz="2400" dirty="0" err="1" smtClean="0">
                <a:latin typeface="Times New Roman" pitchFamily="18" charset="0"/>
                <a:ea typeface="ＭＳ 明朝"/>
                <a:cs typeface="Times New Roman" pitchFamily="18" charset="0"/>
              </a:rPr>
              <a:t>Impôts</a:t>
            </a:r>
            <a:r>
              <a:rPr lang="en-US" altLang="ja-JP" sz="2400" dirty="0" smtClean="0">
                <a:latin typeface="Times New Roman" pitchFamily="18" charset="0"/>
                <a:ea typeface="ＭＳ 明朝"/>
                <a:cs typeface="Times New Roman" pitchFamily="18" charset="0"/>
              </a:rPr>
              <a:t>-</a:t>
            </a:r>
            <a:r>
              <a:rPr lang="en-US" altLang="ja-JP" sz="2400" dirty="0" err="1" smtClean="0">
                <a:latin typeface="Times New Roman" pitchFamily="18" charset="0"/>
                <a:ea typeface="ＭＳ 明朝"/>
                <a:cs typeface="Times New Roman" pitchFamily="18" charset="0"/>
              </a:rPr>
              <a:t>Banques</a:t>
            </a:r>
            <a:r>
              <a:rPr lang="en-US" altLang="ja-JP" sz="2400" dirty="0" smtClean="0">
                <a:latin typeface="Times New Roman" pitchFamily="18" charset="0"/>
                <a:ea typeface="ＭＳ 明朝"/>
                <a:cs typeface="Times New Roman" pitchFamily="18" charset="0"/>
              </a:rPr>
              <a:t>…) </a:t>
            </a:r>
            <a:r>
              <a:rPr lang="en-US" altLang="ja-JP" sz="2400" dirty="0" err="1" smtClean="0">
                <a:latin typeface="Times New Roman" pitchFamily="18" charset="0"/>
                <a:ea typeface="ＭＳ 明朝"/>
                <a:cs typeface="Times New Roman" pitchFamily="18" charset="0"/>
              </a:rPr>
              <a:t>afin</a:t>
            </a:r>
            <a:r>
              <a:rPr lang="en-US" altLang="ja-JP" sz="2400" dirty="0" smtClean="0">
                <a:latin typeface="Times New Roman" pitchFamily="18" charset="0"/>
                <a:ea typeface="ＭＳ 明朝"/>
                <a:cs typeface="Times New Roman" pitchFamily="18" charset="0"/>
              </a:rPr>
              <a:t> </a:t>
            </a:r>
            <a:r>
              <a:rPr lang="en-US" altLang="ja-JP" sz="2400" dirty="0" err="1" smtClean="0">
                <a:latin typeface="Times New Roman" pitchFamily="18" charset="0"/>
                <a:ea typeface="ＭＳ 明朝"/>
                <a:cs typeface="Times New Roman" pitchFamily="18" charset="0"/>
              </a:rPr>
              <a:t>d’assurer</a:t>
            </a:r>
            <a:r>
              <a:rPr lang="en-US" altLang="ja-JP" sz="2400" dirty="0" smtClean="0">
                <a:latin typeface="Times New Roman" pitchFamily="18" charset="0"/>
                <a:ea typeface="ＭＳ 明朝"/>
                <a:cs typeface="Times New Roman" pitchFamily="18" charset="0"/>
              </a:rPr>
              <a:t> </a:t>
            </a:r>
            <a:r>
              <a:rPr lang="en-US" altLang="ja-JP" sz="2400" dirty="0" err="1" smtClean="0">
                <a:latin typeface="Times New Roman" pitchFamily="18" charset="0"/>
                <a:ea typeface="ＭＳ 明朝"/>
                <a:cs typeface="Times New Roman" pitchFamily="18" charset="0"/>
              </a:rPr>
              <a:t>l’encadrement</a:t>
            </a:r>
            <a:r>
              <a:rPr lang="en-US" altLang="ja-JP" sz="2400" dirty="0" smtClean="0">
                <a:latin typeface="Times New Roman" pitchFamily="18" charset="0"/>
                <a:ea typeface="ＭＳ 明朝"/>
                <a:cs typeface="Times New Roman" pitchFamily="18" charset="0"/>
              </a:rPr>
              <a:t> </a:t>
            </a:r>
            <a:r>
              <a:rPr lang="en-US" altLang="ja-JP" sz="2400" dirty="0" err="1" smtClean="0">
                <a:latin typeface="Times New Roman" pitchFamily="18" charset="0"/>
                <a:ea typeface="ＭＳ 明朝"/>
                <a:cs typeface="Times New Roman" pitchFamily="18" charset="0"/>
              </a:rPr>
              <a:t>juridique</a:t>
            </a:r>
            <a:r>
              <a:rPr lang="en-US" altLang="ja-JP" sz="2400" dirty="0" smtClean="0">
                <a:latin typeface="Times New Roman" pitchFamily="18" charset="0"/>
                <a:ea typeface="ＭＳ 明朝"/>
                <a:cs typeface="Times New Roman" pitchFamily="18" charset="0"/>
              </a:rPr>
              <a:t> et </a:t>
            </a:r>
            <a:r>
              <a:rPr lang="en-US" altLang="ja-JP" sz="2400" dirty="0" err="1" smtClean="0">
                <a:latin typeface="Times New Roman" pitchFamily="18" charset="0"/>
                <a:ea typeface="ＭＳ 明朝"/>
                <a:cs typeface="Times New Roman" pitchFamily="18" charset="0"/>
              </a:rPr>
              <a:t>comptable</a:t>
            </a:r>
            <a:r>
              <a:rPr lang="en-US" altLang="ja-JP" sz="2400" dirty="0" smtClean="0">
                <a:latin typeface="Times New Roman" pitchFamily="18" charset="0"/>
                <a:ea typeface="ＭＳ 明朝"/>
                <a:cs typeface="Times New Roman" pitchFamily="18" charset="0"/>
              </a:rPr>
              <a:t> des PME;</a:t>
            </a:r>
          </a:p>
          <a:p>
            <a:pPr marL="514350" indent="-514350">
              <a:buNone/>
            </a:pPr>
            <a:r>
              <a:rPr lang="en-US" altLang="ja-JP" sz="2400" dirty="0" smtClean="0">
                <a:latin typeface="Times New Roman" pitchFamily="18" charset="0"/>
                <a:ea typeface="ＭＳ 明朝"/>
                <a:cs typeface="Times New Roman" pitchFamily="18" charset="0"/>
              </a:rPr>
              <a:t> </a:t>
            </a:r>
            <a:r>
              <a:rPr lang="en-US" altLang="ja-JP" sz="2400" dirty="0" smtClean="0">
                <a:latin typeface="ＭＳ 明朝"/>
                <a:ea typeface="ＭＳ 明朝"/>
              </a:rPr>
              <a:t>◕ </a:t>
            </a:r>
            <a:r>
              <a:rPr lang="en-US" altLang="ja-JP" sz="2400" dirty="0" err="1" smtClean="0">
                <a:latin typeface="Times New Roman" pitchFamily="18" charset="0"/>
                <a:ea typeface="ＭＳ 明朝"/>
                <a:cs typeface="Times New Roman" pitchFamily="18" charset="0"/>
              </a:rPr>
              <a:t>Promouvoir</a:t>
            </a:r>
            <a:r>
              <a:rPr lang="en-US" altLang="ja-JP" sz="2400" dirty="0" smtClean="0">
                <a:latin typeface="Times New Roman" pitchFamily="18" charset="0"/>
                <a:ea typeface="ＭＳ 明朝"/>
                <a:cs typeface="Times New Roman" pitchFamily="18" charset="0"/>
              </a:rPr>
              <a:t> la </a:t>
            </a:r>
            <a:r>
              <a:rPr lang="en-US" altLang="ja-JP" sz="2400" dirty="0" err="1" smtClean="0">
                <a:latin typeface="Times New Roman" pitchFamily="18" charset="0"/>
                <a:ea typeface="ＭＳ 明朝"/>
                <a:cs typeface="Times New Roman" pitchFamily="18" charset="0"/>
              </a:rPr>
              <a:t>création</a:t>
            </a:r>
            <a:r>
              <a:rPr lang="en-US" altLang="ja-JP" sz="2400" dirty="0" smtClean="0">
                <a:latin typeface="Times New Roman" pitchFamily="18" charset="0"/>
                <a:ea typeface="ＭＳ 明朝"/>
                <a:cs typeface="Times New Roman" pitchFamily="18" charset="0"/>
              </a:rPr>
              <a:t> des </a:t>
            </a:r>
            <a:r>
              <a:rPr lang="en-US" altLang="ja-JP" sz="2400" dirty="0" err="1" smtClean="0">
                <a:latin typeface="Times New Roman" pitchFamily="18" charset="0"/>
                <a:ea typeface="ＭＳ 明朝"/>
                <a:cs typeface="Times New Roman" pitchFamily="18" charset="0"/>
              </a:rPr>
              <a:t>entreprises</a:t>
            </a:r>
            <a:r>
              <a:rPr lang="en-US" altLang="ja-JP" sz="2400" dirty="0" smtClean="0">
                <a:latin typeface="Times New Roman" pitchFamily="18" charset="0"/>
                <a:ea typeface="ＭＳ 明朝"/>
                <a:cs typeface="Times New Roman" pitchFamily="18" charset="0"/>
              </a:rPr>
              <a:t> en joint-venture (</a:t>
            </a:r>
            <a:r>
              <a:rPr lang="en-US" altLang="ja-JP" sz="2400" dirty="0" err="1" smtClean="0">
                <a:latin typeface="Times New Roman" pitchFamily="18" charset="0"/>
                <a:ea typeface="ＭＳ 明朝"/>
                <a:cs typeface="Times New Roman" pitchFamily="18" charset="0"/>
              </a:rPr>
              <a:t>Revoir</a:t>
            </a:r>
            <a:r>
              <a:rPr lang="en-US" altLang="ja-JP" sz="2400" dirty="0" smtClean="0">
                <a:latin typeface="Times New Roman" pitchFamily="18" charset="0"/>
                <a:ea typeface="ＭＳ 明朝"/>
                <a:cs typeface="Times New Roman" pitchFamily="18" charset="0"/>
              </a:rPr>
              <a:t> la </a:t>
            </a:r>
            <a:r>
              <a:rPr lang="en-US" altLang="ja-JP" sz="2400" dirty="0" err="1" smtClean="0">
                <a:latin typeface="Times New Roman" pitchFamily="18" charset="0"/>
                <a:ea typeface="ＭＳ 明朝"/>
                <a:cs typeface="Times New Roman" pitchFamily="18" charset="0"/>
              </a:rPr>
              <a:t>Charte</a:t>
            </a:r>
            <a:r>
              <a:rPr lang="en-US" altLang="ja-JP" sz="2400" dirty="0" smtClean="0">
                <a:latin typeface="Times New Roman" pitchFamily="18" charset="0"/>
                <a:ea typeface="ＭＳ 明朝"/>
                <a:cs typeface="Times New Roman" pitchFamily="18" charset="0"/>
              </a:rPr>
              <a:t> des </a:t>
            </a:r>
            <a:r>
              <a:rPr lang="en-US" altLang="ja-JP" sz="2400" dirty="0" err="1" smtClean="0">
                <a:latin typeface="Times New Roman" pitchFamily="18" charset="0"/>
                <a:ea typeface="ＭＳ 明朝"/>
                <a:cs typeface="Times New Roman" pitchFamily="18" charset="0"/>
              </a:rPr>
              <a:t>Investissements</a:t>
            </a:r>
            <a:r>
              <a:rPr lang="en-US" altLang="ja-JP" sz="2400" dirty="0" smtClean="0">
                <a:latin typeface="Times New Roman" pitchFamily="18" charset="0"/>
                <a:ea typeface="ＭＳ 明朝"/>
                <a:cs typeface="Times New Roman" pitchFamily="18" charset="0"/>
              </a:rPr>
              <a:t>);</a:t>
            </a:r>
          </a:p>
          <a:p>
            <a:pPr marL="514350" indent="-514350">
              <a:buNone/>
            </a:pPr>
            <a:r>
              <a:rPr lang="en-US" altLang="ja-JP" sz="2400" dirty="0" smtClean="0">
                <a:latin typeface="ＭＳ 明朝"/>
                <a:ea typeface="ＭＳ 明朝"/>
              </a:rPr>
              <a:t>◕ </a:t>
            </a:r>
            <a:r>
              <a:rPr lang="en-US" altLang="ja-JP" sz="2400" dirty="0" err="1" smtClean="0">
                <a:latin typeface="Times New Roman" pitchFamily="18" charset="0"/>
                <a:ea typeface="ＭＳ 明朝"/>
                <a:cs typeface="Times New Roman" pitchFamily="18" charset="0"/>
              </a:rPr>
              <a:t>Favoriser</a:t>
            </a:r>
            <a:r>
              <a:rPr lang="en-US" altLang="ja-JP" sz="2400" dirty="0" smtClean="0">
                <a:latin typeface="Times New Roman" pitchFamily="18" charset="0"/>
                <a:ea typeface="ＭＳ 明朝"/>
                <a:cs typeface="Times New Roman" pitchFamily="18" charset="0"/>
              </a:rPr>
              <a:t> le </a:t>
            </a:r>
            <a:r>
              <a:rPr lang="en-US" altLang="ja-JP" sz="2400" dirty="0" err="1" smtClean="0">
                <a:latin typeface="Times New Roman" pitchFamily="18" charset="0"/>
                <a:ea typeface="ＭＳ 明朝"/>
                <a:cs typeface="Times New Roman" pitchFamily="18" charset="0"/>
              </a:rPr>
              <a:t>regroupement</a:t>
            </a:r>
            <a:r>
              <a:rPr lang="en-US" altLang="ja-JP" sz="2400" dirty="0" smtClean="0">
                <a:latin typeface="Times New Roman" pitchFamily="18" charset="0"/>
                <a:ea typeface="ＭＳ 明朝"/>
                <a:cs typeface="Times New Roman" pitchFamily="18" charset="0"/>
              </a:rPr>
              <a:t> des </a:t>
            </a:r>
            <a:r>
              <a:rPr lang="en-US" altLang="ja-JP" sz="2400" dirty="0" err="1" smtClean="0">
                <a:latin typeface="Times New Roman" pitchFamily="18" charset="0"/>
                <a:ea typeface="ＭＳ 明朝"/>
                <a:cs typeface="Times New Roman" pitchFamily="18" charset="0"/>
              </a:rPr>
              <a:t>entreprises</a:t>
            </a:r>
            <a:r>
              <a:rPr lang="en-US" altLang="ja-JP" sz="2400" dirty="0" smtClean="0">
                <a:latin typeface="Times New Roman" pitchFamily="18" charset="0"/>
                <a:ea typeface="ＭＳ 明朝"/>
                <a:cs typeface="Times New Roman" pitchFamily="18" charset="0"/>
              </a:rPr>
              <a:t> (</a:t>
            </a:r>
            <a:r>
              <a:rPr lang="en-US" altLang="ja-JP" sz="2400" dirty="0" err="1" smtClean="0">
                <a:latin typeface="Times New Roman" pitchFamily="18" charset="0"/>
                <a:ea typeface="ＭＳ 明朝"/>
                <a:cs typeface="Times New Roman" pitchFamily="18" charset="0"/>
              </a:rPr>
              <a:t>Groupements</a:t>
            </a:r>
            <a:r>
              <a:rPr lang="en-US" altLang="ja-JP" sz="2400" dirty="0" smtClean="0">
                <a:latin typeface="Times New Roman" pitchFamily="18" charset="0"/>
                <a:ea typeface="ＭＳ 明朝"/>
                <a:cs typeface="Times New Roman" pitchFamily="18" charset="0"/>
              </a:rPr>
              <a:t> </a:t>
            </a:r>
            <a:r>
              <a:rPr lang="en-US" altLang="ja-JP" sz="2400" dirty="0" err="1" smtClean="0">
                <a:latin typeface="Times New Roman" pitchFamily="18" charset="0"/>
                <a:ea typeface="ＭＳ 明朝"/>
                <a:cs typeface="Times New Roman" pitchFamily="18" charset="0"/>
              </a:rPr>
              <a:t>d’intérêts</a:t>
            </a:r>
            <a:r>
              <a:rPr lang="en-US" altLang="ja-JP" sz="2400" dirty="0" smtClean="0">
                <a:latin typeface="Times New Roman" pitchFamily="18" charset="0"/>
                <a:ea typeface="ＭＳ 明朝"/>
                <a:cs typeface="Times New Roman" pitchFamily="18" charset="0"/>
              </a:rPr>
              <a:t> </a:t>
            </a:r>
            <a:r>
              <a:rPr lang="en-US" altLang="ja-JP" sz="2400" dirty="0" err="1" smtClean="0">
                <a:latin typeface="Times New Roman" pitchFamily="18" charset="0"/>
                <a:ea typeface="ＭＳ 明朝"/>
                <a:cs typeface="Times New Roman" pitchFamily="18" charset="0"/>
              </a:rPr>
              <a:t>économiques</a:t>
            </a:r>
            <a:r>
              <a:rPr lang="en-US" altLang="ja-JP" sz="2400" dirty="0" smtClean="0">
                <a:latin typeface="Times New Roman" pitchFamily="18" charset="0"/>
                <a:ea typeface="ＭＳ 明朝"/>
                <a:cs typeface="Times New Roman" pitchFamily="18" charset="0"/>
              </a:rPr>
              <a:t>, Associations, </a:t>
            </a:r>
            <a:r>
              <a:rPr lang="en-US" altLang="ja-JP" sz="2400" dirty="0" err="1" smtClean="0">
                <a:latin typeface="Times New Roman" pitchFamily="18" charset="0"/>
                <a:ea typeface="ＭＳ 明朝"/>
                <a:cs typeface="Times New Roman" pitchFamily="18" charset="0"/>
              </a:rPr>
              <a:t>Coopératives</a:t>
            </a:r>
            <a:r>
              <a:rPr lang="en-US" altLang="ja-JP" sz="2400" dirty="0" smtClean="0">
                <a:latin typeface="Times New Roman" pitchFamily="18" charset="0"/>
                <a:ea typeface="ＭＳ 明朝"/>
                <a:cs typeface="Times New Roman" pitchFamily="18" charset="0"/>
              </a:rPr>
              <a:t>).</a:t>
            </a:r>
          </a:p>
          <a:p>
            <a:pPr marL="514350" indent="-514350">
              <a:buNone/>
            </a:pPr>
            <a:endParaRPr lang="en-US" altLang="ja-JP" sz="2400" dirty="0" smtClean="0">
              <a:latin typeface="Times New Roman" pitchFamily="18" charset="0"/>
              <a:ea typeface="ＭＳ 明朝"/>
              <a:cs typeface="Times New Roman" pitchFamily="18" charset="0"/>
            </a:endParaRPr>
          </a:p>
          <a:p>
            <a:pPr marL="514350" indent="-514350">
              <a:buNone/>
            </a:pPr>
            <a:endParaRPr lang="en-US" altLang="ja-JP" sz="2400" dirty="0" smtClean="0">
              <a:latin typeface="Times New Roman" pitchFamily="18" charset="0"/>
              <a:ea typeface="ＭＳ 明朝"/>
              <a:cs typeface="Times New Roman" pitchFamily="18" charset="0"/>
            </a:endParaRPr>
          </a:p>
        </p:txBody>
      </p:sp>
      <p:sp>
        <p:nvSpPr>
          <p:cNvPr id="4" name="Slide Number Placeholder 3"/>
          <p:cNvSpPr>
            <a:spLocks noGrp="1"/>
          </p:cNvSpPr>
          <p:nvPr>
            <p:ph type="sldNum" sz="quarter" idx="12"/>
          </p:nvPr>
        </p:nvSpPr>
        <p:spPr/>
        <p:txBody>
          <a:bodyPr/>
          <a:lstStyle/>
          <a:p>
            <a:fld id="{9E402229-31B6-4F12-B147-913018B24454}" type="slidenum">
              <a:rPr kumimoji="1" lang="fr-FR" smtClean="0"/>
              <a:pPr/>
              <a:t>13</a:t>
            </a:fld>
            <a:endParaRPr kumimoji="1" lang="fr-FR"/>
          </a:p>
        </p:txBody>
      </p:sp>
      <p:sp>
        <p:nvSpPr>
          <p:cNvPr id="5" name="Footer Placeholder 4"/>
          <p:cNvSpPr>
            <a:spLocks noGrp="1"/>
          </p:cNvSpPr>
          <p:nvPr>
            <p:ph type="ftr" sz="quarter" idx="11"/>
          </p:nvPr>
        </p:nvSpPr>
        <p:spPr/>
        <p:txBody>
          <a:bodyPr/>
          <a:lstStyle/>
          <a:p>
            <a:endParaRPr kumimoji="1" lang="fr-F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28600"/>
            <a:ext cx="8229600" cy="1143000"/>
          </a:xfrm>
        </p:spPr>
        <p:txBody>
          <a:bodyPr>
            <a:normAutofit/>
          </a:bodyPr>
          <a:lstStyle/>
          <a:p>
            <a:r>
              <a:rPr lang="fr-FR" altLang="ja-JP" sz="2800" b="1" dirty="0" smtClean="0"/>
              <a:t>VI. Synthèses des Recommandations pour le Forum des PME(suite)</a:t>
            </a:r>
            <a:endParaRPr kumimoji="1" lang="fr-FR" sz="2800" dirty="0"/>
          </a:p>
        </p:txBody>
      </p:sp>
      <p:sp>
        <p:nvSpPr>
          <p:cNvPr id="3" name="Content Placeholder 2"/>
          <p:cNvSpPr>
            <a:spLocks noGrp="1"/>
          </p:cNvSpPr>
          <p:nvPr>
            <p:ph idx="1"/>
          </p:nvPr>
        </p:nvSpPr>
        <p:spPr/>
        <p:txBody>
          <a:bodyPr>
            <a:normAutofit lnSpcReduction="10000"/>
          </a:bodyPr>
          <a:lstStyle/>
          <a:p>
            <a:pPr>
              <a:buNone/>
            </a:pPr>
            <a:r>
              <a:rPr lang="en-US" sz="2800" dirty="0" smtClean="0">
                <a:latin typeface="Times New Roman" pitchFamily="18" charset="0"/>
                <a:cs typeface="Times New Roman" pitchFamily="18" charset="0"/>
              </a:rPr>
              <a:t>3.</a:t>
            </a:r>
            <a:r>
              <a:rPr lang="en-US" dirty="0" smtClean="0">
                <a:latin typeface="Times New Roman" pitchFamily="18" charset="0"/>
                <a:cs typeface="Times New Roman" pitchFamily="18" charset="0"/>
              </a:rPr>
              <a:t> </a:t>
            </a:r>
            <a:r>
              <a:rPr lang="en-US" sz="2800" b="1" u="sng" dirty="0" smtClean="0">
                <a:latin typeface="Times New Roman" pitchFamily="18" charset="0"/>
                <a:cs typeface="Times New Roman" pitchFamily="18" charset="0"/>
              </a:rPr>
              <a:t>Sur le Plan de la Formation </a:t>
            </a:r>
          </a:p>
          <a:p>
            <a:pPr>
              <a:buNone/>
            </a:pPr>
            <a:r>
              <a:rPr lang="en-US" altLang="ja-JP" sz="2800" dirty="0" smtClean="0">
                <a:latin typeface="Times New Roman" pitchFamily="18" charset="0"/>
                <a:ea typeface="ＭＳ 明朝"/>
                <a:cs typeface="Times New Roman" pitchFamily="18" charset="0"/>
              </a:rPr>
              <a:t>	◕ Assurer la Formation </a:t>
            </a:r>
            <a:r>
              <a:rPr lang="en-US" altLang="ja-JP" sz="2800" dirty="0" err="1" smtClean="0">
                <a:latin typeface="Times New Roman" pitchFamily="18" charset="0"/>
                <a:ea typeface="ＭＳ 明朝"/>
                <a:cs typeface="Times New Roman" pitchFamily="18" charset="0"/>
              </a:rPr>
              <a:t>managériale</a:t>
            </a:r>
            <a:r>
              <a:rPr lang="en-US" altLang="ja-JP" sz="2800" dirty="0" smtClean="0">
                <a:latin typeface="Times New Roman" pitchFamily="18" charset="0"/>
                <a:ea typeface="ＭＳ 明朝"/>
                <a:cs typeface="Times New Roman" pitchFamily="18" charset="0"/>
              </a:rPr>
              <a:t> des </a:t>
            </a:r>
            <a:r>
              <a:rPr lang="en-US" altLang="ja-JP" sz="2800" dirty="0" err="1" smtClean="0">
                <a:latin typeface="Times New Roman" pitchFamily="18" charset="0"/>
                <a:ea typeface="ＭＳ 明朝"/>
                <a:cs typeface="Times New Roman" pitchFamily="18" charset="0"/>
              </a:rPr>
              <a:t>jeunes</a:t>
            </a:r>
            <a:r>
              <a:rPr lang="en-US" altLang="ja-JP" sz="2800" dirty="0" smtClean="0">
                <a:latin typeface="Times New Roman" pitchFamily="18" charset="0"/>
                <a:ea typeface="ＭＳ 明朝"/>
                <a:cs typeface="Times New Roman" pitchFamily="18" charset="0"/>
              </a:rPr>
              <a:t> entrepreneurs </a:t>
            </a:r>
            <a:r>
              <a:rPr lang="en-US" altLang="ja-JP" sz="2800" dirty="0" err="1" smtClean="0">
                <a:latin typeface="Times New Roman" pitchFamily="18" charset="0"/>
                <a:ea typeface="ＭＳ 明朝"/>
                <a:cs typeface="Times New Roman" pitchFamily="18" charset="0"/>
              </a:rPr>
              <a:t>gabonais</a:t>
            </a:r>
            <a:r>
              <a:rPr lang="en-US" altLang="ja-JP" sz="2800" dirty="0" smtClean="0">
                <a:latin typeface="Times New Roman" pitchFamily="18" charset="0"/>
                <a:ea typeface="ＭＳ 明朝"/>
                <a:cs typeface="Times New Roman" pitchFamily="18" charset="0"/>
              </a:rPr>
              <a:t> en </a:t>
            </a:r>
            <a:r>
              <a:rPr lang="en-US" altLang="ja-JP" sz="2800" dirty="0" err="1" smtClean="0">
                <a:latin typeface="Times New Roman" pitchFamily="18" charset="0"/>
                <a:ea typeface="ＭＳ 明朝"/>
                <a:cs typeface="Times New Roman" pitchFamily="18" charset="0"/>
              </a:rPr>
              <a:t>partenariat</a:t>
            </a:r>
            <a:r>
              <a:rPr lang="en-US" altLang="ja-JP" sz="2800" dirty="0" smtClean="0">
                <a:latin typeface="Times New Roman" pitchFamily="18" charset="0"/>
                <a:ea typeface="ＭＳ 明朝"/>
                <a:cs typeface="Times New Roman" pitchFamily="18" charset="0"/>
              </a:rPr>
              <a:t> avec le </a:t>
            </a:r>
            <a:r>
              <a:rPr lang="en-US" altLang="ja-JP" sz="2800" dirty="0" err="1" smtClean="0">
                <a:latin typeface="Times New Roman" pitchFamily="18" charset="0"/>
                <a:ea typeface="ＭＳ 明朝"/>
                <a:cs typeface="Times New Roman" pitchFamily="18" charset="0"/>
              </a:rPr>
              <a:t>secteur</a:t>
            </a:r>
            <a:r>
              <a:rPr lang="en-US" altLang="ja-JP" sz="2800" dirty="0" smtClean="0">
                <a:latin typeface="Times New Roman" pitchFamily="18" charset="0"/>
                <a:ea typeface="ＭＳ 明朝"/>
                <a:cs typeface="Times New Roman" pitchFamily="18" charset="0"/>
              </a:rPr>
              <a:t> </a:t>
            </a:r>
            <a:r>
              <a:rPr lang="en-US" altLang="ja-JP" sz="2800" dirty="0" err="1" smtClean="0">
                <a:latin typeface="Times New Roman" pitchFamily="18" charset="0"/>
                <a:ea typeface="ＭＳ 明朝"/>
                <a:cs typeface="Times New Roman" pitchFamily="18" charset="0"/>
              </a:rPr>
              <a:t>privé</a:t>
            </a:r>
            <a:r>
              <a:rPr lang="en-US" altLang="ja-JP" sz="2800" dirty="0" smtClean="0">
                <a:latin typeface="Times New Roman" pitchFamily="18" charset="0"/>
                <a:ea typeface="ＭＳ 明朝"/>
                <a:cs typeface="Times New Roman" pitchFamily="18" charset="0"/>
              </a:rPr>
              <a:t> (</a:t>
            </a:r>
            <a:r>
              <a:rPr lang="en-US" altLang="ja-JP" sz="2800" dirty="0" err="1" smtClean="0">
                <a:latin typeface="Times New Roman" pitchFamily="18" charset="0"/>
                <a:ea typeface="ＭＳ 明朝"/>
                <a:cs typeface="Times New Roman" pitchFamily="18" charset="0"/>
              </a:rPr>
              <a:t>Chambre</a:t>
            </a:r>
            <a:r>
              <a:rPr lang="en-US" altLang="ja-JP" sz="2800" dirty="0" smtClean="0">
                <a:latin typeface="Times New Roman" pitchFamily="18" charset="0"/>
                <a:ea typeface="ＭＳ 明朝"/>
                <a:cs typeface="Times New Roman" pitchFamily="18" charset="0"/>
              </a:rPr>
              <a:t> de Commerce); </a:t>
            </a:r>
          </a:p>
          <a:p>
            <a:pPr>
              <a:buNone/>
            </a:pPr>
            <a:r>
              <a:rPr lang="fr-FR" sz="2800" b="1" u="sng" dirty="0" smtClean="0">
                <a:latin typeface="Times New Roman" pitchFamily="18" charset="0"/>
                <a:cs typeface="Times New Roman" pitchFamily="18" charset="0"/>
              </a:rPr>
              <a:t>	</a:t>
            </a:r>
            <a:r>
              <a:rPr lang="en-US" altLang="ja-JP" sz="2800" dirty="0" smtClean="0">
                <a:latin typeface="Times New Roman" pitchFamily="18" charset="0"/>
                <a:ea typeface="ＭＳ 明朝"/>
                <a:cs typeface="Times New Roman" pitchFamily="18" charset="0"/>
              </a:rPr>
              <a:t> ◕ </a:t>
            </a:r>
            <a:r>
              <a:rPr lang="en-US" altLang="ja-JP" sz="2800" dirty="0" err="1" smtClean="0">
                <a:latin typeface="Times New Roman" pitchFamily="18" charset="0"/>
                <a:ea typeface="ＭＳ 明朝"/>
                <a:cs typeface="Times New Roman" pitchFamily="18" charset="0"/>
              </a:rPr>
              <a:t>Initier</a:t>
            </a:r>
            <a:r>
              <a:rPr lang="en-US" altLang="ja-JP" sz="2800" dirty="0" smtClean="0">
                <a:latin typeface="Times New Roman" pitchFamily="18" charset="0"/>
                <a:ea typeface="ＭＳ 明朝"/>
                <a:cs typeface="Times New Roman" pitchFamily="18" charset="0"/>
              </a:rPr>
              <a:t> par des </a:t>
            </a:r>
            <a:r>
              <a:rPr lang="en-US" altLang="ja-JP" sz="2800" dirty="0" err="1" smtClean="0">
                <a:latin typeface="Times New Roman" pitchFamily="18" charset="0"/>
                <a:ea typeface="ＭＳ 明朝"/>
                <a:cs typeface="Times New Roman" pitchFamily="18" charset="0"/>
              </a:rPr>
              <a:t>incitations</a:t>
            </a:r>
            <a:r>
              <a:rPr lang="en-US" altLang="ja-JP" sz="2800" dirty="0" smtClean="0">
                <a:latin typeface="Times New Roman" pitchFamily="18" charset="0"/>
                <a:ea typeface="ＭＳ 明朝"/>
                <a:cs typeface="Times New Roman" pitchFamily="18" charset="0"/>
              </a:rPr>
              <a:t> </a:t>
            </a:r>
            <a:r>
              <a:rPr lang="en-US" altLang="ja-JP" sz="2800" dirty="0" err="1" smtClean="0">
                <a:latin typeface="Times New Roman" pitchFamily="18" charset="0"/>
                <a:ea typeface="ＭＳ 明朝"/>
                <a:cs typeface="Times New Roman" pitchFamily="18" charset="0"/>
              </a:rPr>
              <a:t>fiscales</a:t>
            </a:r>
            <a:r>
              <a:rPr lang="en-US" altLang="ja-JP" sz="2800" dirty="0" smtClean="0">
                <a:latin typeface="Times New Roman" pitchFamily="18" charset="0"/>
                <a:ea typeface="ＭＳ 明朝"/>
                <a:cs typeface="Times New Roman" pitchFamily="18" charset="0"/>
              </a:rPr>
              <a:t> un </a:t>
            </a:r>
            <a:r>
              <a:rPr lang="en-US" altLang="ja-JP" sz="2800" dirty="0" err="1" smtClean="0">
                <a:latin typeface="Times New Roman" pitchFamily="18" charset="0"/>
                <a:ea typeface="ＭＳ 明朝"/>
                <a:cs typeface="Times New Roman" pitchFamily="18" charset="0"/>
              </a:rPr>
              <a:t>partenariat</a:t>
            </a:r>
            <a:r>
              <a:rPr lang="en-US" altLang="ja-JP" sz="2800" dirty="0" smtClean="0">
                <a:latin typeface="Times New Roman" pitchFamily="18" charset="0"/>
                <a:ea typeface="ＭＳ 明朝"/>
                <a:cs typeface="Times New Roman" pitchFamily="18" charset="0"/>
              </a:rPr>
              <a:t> </a:t>
            </a:r>
            <a:r>
              <a:rPr lang="en-US" altLang="ja-JP" sz="2800" b="1" dirty="0" err="1" smtClean="0">
                <a:latin typeface="Times New Roman" pitchFamily="18" charset="0"/>
                <a:ea typeface="ＭＳ 明朝"/>
                <a:cs typeface="Times New Roman" pitchFamily="18" charset="0"/>
              </a:rPr>
              <a:t>Etat-Universités-Entreprises</a:t>
            </a:r>
            <a:r>
              <a:rPr lang="en-US" altLang="ja-JP" sz="2800" dirty="0" smtClean="0">
                <a:latin typeface="Times New Roman" pitchFamily="18" charset="0"/>
                <a:ea typeface="ＭＳ 明朝"/>
                <a:cs typeface="Times New Roman" pitchFamily="18" charset="0"/>
              </a:rPr>
              <a:t> pour des </a:t>
            </a:r>
            <a:r>
              <a:rPr lang="en-US" altLang="ja-JP" sz="2800" dirty="0" err="1" smtClean="0">
                <a:latin typeface="Times New Roman" pitchFamily="18" charset="0"/>
                <a:ea typeface="ＭＳ 明朝"/>
                <a:cs typeface="Times New Roman" pitchFamily="18" charset="0"/>
              </a:rPr>
              <a:t>recrutements</a:t>
            </a:r>
            <a:r>
              <a:rPr lang="en-US" altLang="ja-JP" sz="2800" dirty="0" smtClean="0">
                <a:latin typeface="Times New Roman" pitchFamily="18" charset="0"/>
                <a:ea typeface="ＭＳ 明朝"/>
                <a:cs typeface="Times New Roman" pitchFamily="18" charset="0"/>
              </a:rPr>
              <a:t> et stages en </a:t>
            </a:r>
            <a:r>
              <a:rPr lang="en-US" altLang="ja-JP" sz="2800" dirty="0" err="1" smtClean="0">
                <a:latin typeface="Times New Roman" pitchFamily="18" charset="0"/>
                <a:ea typeface="ＭＳ 明朝"/>
                <a:cs typeface="Times New Roman" pitchFamily="18" charset="0"/>
              </a:rPr>
              <a:t>entreprises</a:t>
            </a:r>
            <a:r>
              <a:rPr lang="en-US" altLang="ja-JP" sz="2800" dirty="0" smtClean="0">
                <a:latin typeface="Times New Roman" pitchFamily="18" charset="0"/>
                <a:ea typeface="ＭＳ 明朝"/>
                <a:cs typeface="Times New Roman" pitchFamily="18" charset="0"/>
              </a:rPr>
              <a:t>;</a:t>
            </a:r>
          </a:p>
          <a:p>
            <a:pPr>
              <a:buNone/>
            </a:pPr>
            <a:r>
              <a:rPr kumimoji="1" lang="en-US" sz="2800" b="1" u="sng" dirty="0" smtClean="0">
                <a:latin typeface="Times New Roman" pitchFamily="18" charset="0"/>
                <a:ea typeface="ＭＳ 明朝"/>
                <a:cs typeface="Times New Roman" pitchFamily="18" charset="0"/>
              </a:rPr>
              <a:t> 	</a:t>
            </a:r>
            <a:r>
              <a:rPr lang="en-US" altLang="ja-JP" sz="2800" dirty="0" smtClean="0">
                <a:latin typeface="Times New Roman" pitchFamily="18" charset="0"/>
                <a:ea typeface="ＭＳ 明朝"/>
                <a:cs typeface="Times New Roman" pitchFamily="18" charset="0"/>
              </a:rPr>
              <a:t>◕ </a:t>
            </a:r>
            <a:r>
              <a:rPr lang="en-US" altLang="ja-JP" sz="2800" dirty="0" err="1" smtClean="0">
                <a:latin typeface="Times New Roman" pitchFamily="18" charset="0"/>
                <a:ea typeface="ＭＳ 明朝"/>
                <a:cs typeface="Times New Roman" pitchFamily="18" charset="0"/>
              </a:rPr>
              <a:t>Initier</a:t>
            </a:r>
            <a:r>
              <a:rPr lang="en-US" altLang="ja-JP" sz="2800" dirty="0" smtClean="0">
                <a:latin typeface="Times New Roman" pitchFamily="18" charset="0"/>
                <a:ea typeface="ＭＳ 明朝"/>
                <a:cs typeface="Times New Roman" pitchFamily="18" charset="0"/>
              </a:rPr>
              <a:t> la culture </a:t>
            </a:r>
            <a:r>
              <a:rPr lang="en-US" altLang="ja-JP" sz="2800" dirty="0" err="1" smtClean="0">
                <a:latin typeface="Times New Roman" pitchFamily="18" charset="0"/>
                <a:ea typeface="ＭＳ 明朝"/>
                <a:cs typeface="Times New Roman" pitchFamily="18" charset="0"/>
              </a:rPr>
              <a:t>entreprenariale</a:t>
            </a:r>
            <a:r>
              <a:rPr lang="en-US" altLang="ja-JP" sz="2800" dirty="0" smtClean="0">
                <a:latin typeface="Times New Roman" pitchFamily="18" charset="0"/>
                <a:ea typeface="ＭＳ 明朝"/>
                <a:cs typeface="Times New Roman" pitchFamily="18" charset="0"/>
              </a:rPr>
              <a:t> </a:t>
            </a:r>
            <a:r>
              <a:rPr lang="en-US" altLang="ja-JP" sz="2800" dirty="0" err="1" smtClean="0">
                <a:latin typeface="Times New Roman" pitchFamily="18" charset="0"/>
                <a:ea typeface="ＭＳ 明朝"/>
                <a:cs typeface="Times New Roman" pitchFamily="18" charset="0"/>
              </a:rPr>
              <a:t>dans</a:t>
            </a:r>
            <a:r>
              <a:rPr lang="en-US" altLang="ja-JP" sz="2800" dirty="0" smtClean="0">
                <a:latin typeface="Times New Roman" pitchFamily="18" charset="0"/>
                <a:ea typeface="ＭＳ 明朝"/>
                <a:cs typeface="Times New Roman" pitchFamily="18" charset="0"/>
              </a:rPr>
              <a:t> les </a:t>
            </a:r>
            <a:r>
              <a:rPr lang="en-US" altLang="ja-JP" sz="2800" dirty="0" err="1" smtClean="0">
                <a:latin typeface="Times New Roman" pitchFamily="18" charset="0"/>
                <a:ea typeface="ＭＳ 明朝"/>
                <a:cs typeface="Times New Roman" pitchFamily="18" charset="0"/>
              </a:rPr>
              <a:t>enseignements</a:t>
            </a:r>
            <a:r>
              <a:rPr lang="en-US" altLang="ja-JP" sz="2800" dirty="0" smtClean="0">
                <a:latin typeface="Times New Roman" pitchFamily="18" charset="0"/>
                <a:ea typeface="ＭＳ 明朝"/>
                <a:cs typeface="Times New Roman" pitchFamily="18" charset="0"/>
              </a:rPr>
              <a:t> au </a:t>
            </a:r>
            <a:r>
              <a:rPr lang="en-US" altLang="ja-JP" sz="2800" dirty="0" err="1" smtClean="0">
                <a:latin typeface="Times New Roman" pitchFamily="18" charset="0"/>
                <a:ea typeface="ＭＳ 明朝"/>
                <a:cs typeface="Times New Roman" pitchFamily="18" charset="0"/>
              </a:rPr>
              <a:t>niveau</a:t>
            </a:r>
            <a:r>
              <a:rPr lang="en-US" altLang="ja-JP" sz="2800" dirty="0" smtClean="0">
                <a:latin typeface="Times New Roman" pitchFamily="18" charset="0"/>
                <a:ea typeface="ＭＳ 明朝"/>
                <a:cs typeface="Times New Roman" pitchFamily="18" charset="0"/>
              </a:rPr>
              <a:t> du </a:t>
            </a:r>
            <a:r>
              <a:rPr lang="en-US" altLang="ja-JP" sz="2800" dirty="0" err="1" smtClean="0">
                <a:latin typeface="Times New Roman" pitchFamily="18" charset="0"/>
                <a:ea typeface="ＭＳ 明朝"/>
                <a:cs typeface="Times New Roman" pitchFamily="18" charset="0"/>
              </a:rPr>
              <a:t>primaire</a:t>
            </a:r>
            <a:r>
              <a:rPr lang="en-US" altLang="ja-JP" sz="2800" dirty="0" smtClean="0">
                <a:latin typeface="Times New Roman" pitchFamily="18" charset="0"/>
                <a:ea typeface="ＭＳ 明朝"/>
                <a:cs typeface="Times New Roman" pitchFamily="18" charset="0"/>
              </a:rPr>
              <a:t>/</a:t>
            </a:r>
            <a:r>
              <a:rPr lang="en-US" altLang="ja-JP" sz="2800" dirty="0" err="1" smtClean="0">
                <a:latin typeface="Times New Roman" pitchFamily="18" charset="0"/>
                <a:ea typeface="ＭＳ 明朝"/>
                <a:cs typeface="Times New Roman" pitchFamily="18" charset="0"/>
              </a:rPr>
              <a:t>secondaire</a:t>
            </a:r>
            <a:r>
              <a:rPr lang="en-US" altLang="ja-JP" sz="2800" dirty="0" smtClean="0">
                <a:latin typeface="Times New Roman" pitchFamily="18" charset="0"/>
                <a:ea typeface="ＭＳ 明朝"/>
                <a:cs typeface="Times New Roman" pitchFamily="18" charset="0"/>
              </a:rPr>
              <a:t> (</a:t>
            </a:r>
            <a:r>
              <a:rPr lang="en-US" altLang="ja-JP" sz="2800" dirty="0" err="1" smtClean="0">
                <a:latin typeface="Times New Roman" pitchFamily="18" charset="0"/>
                <a:ea typeface="ＭＳ 明朝"/>
                <a:cs typeface="Times New Roman" pitchFamily="18" charset="0"/>
              </a:rPr>
              <a:t>Adapater</a:t>
            </a:r>
            <a:r>
              <a:rPr lang="en-US" altLang="ja-JP" sz="2800" dirty="0" smtClean="0">
                <a:latin typeface="Times New Roman" pitchFamily="18" charset="0"/>
                <a:ea typeface="ＭＳ 明朝"/>
                <a:cs typeface="Times New Roman" pitchFamily="18" charset="0"/>
              </a:rPr>
              <a:t> les curricula </a:t>
            </a:r>
            <a:r>
              <a:rPr lang="en-US" altLang="ja-JP" sz="2800" dirty="0" err="1" smtClean="0">
                <a:latin typeface="Times New Roman" pitchFamily="18" charset="0"/>
                <a:ea typeface="ＭＳ 明朝"/>
                <a:cs typeface="Times New Roman" pitchFamily="18" charset="0"/>
              </a:rPr>
              <a:t>dans</a:t>
            </a:r>
            <a:r>
              <a:rPr lang="en-US" altLang="ja-JP" sz="2800" dirty="0" smtClean="0">
                <a:latin typeface="Times New Roman" pitchFamily="18" charset="0"/>
                <a:ea typeface="ＭＳ 明朝"/>
                <a:cs typeface="Times New Roman" pitchFamily="18" charset="0"/>
              </a:rPr>
              <a:t> </a:t>
            </a:r>
            <a:r>
              <a:rPr lang="en-US" altLang="ja-JP" sz="2800" dirty="0" err="1" smtClean="0">
                <a:latin typeface="Times New Roman" pitchFamily="18" charset="0"/>
                <a:ea typeface="ＭＳ 明朝"/>
                <a:cs typeface="Times New Roman" pitchFamily="18" charset="0"/>
              </a:rPr>
              <a:t>l’éducation</a:t>
            </a:r>
            <a:r>
              <a:rPr lang="en-US" altLang="ja-JP" sz="2800" dirty="0" smtClean="0">
                <a:latin typeface="Times New Roman" pitchFamily="18" charset="0"/>
                <a:ea typeface="ＭＳ 明朝"/>
                <a:cs typeface="Times New Roman" pitchFamily="18" charset="0"/>
              </a:rPr>
              <a:t>)</a:t>
            </a:r>
            <a:endParaRPr kumimoji="1" lang="fr-FR" sz="2800" b="1" u="sng"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9E402229-31B6-4F12-B147-913018B24454}" type="slidenum">
              <a:rPr kumimoji="1" lang="fr-FR" smtClean="0"/>
              <a:pPr/>
              <a:t>14</a:t>
            </a:fld>
            <a:endParaRPr kumimoji="1" lang="fr-FR"/>
          </a:p>
        </p:txBody>
      </p:sp>
      <p:sp>
        <p:nvSpPr>
          <p:cNvPr id="5" name="Footer Placeholder 4"/>
          <p:cNvSpPr>
            <a:spLocks noGrp="1"/>
          </p:cNvSpPr>
          <p:nvPr>
            <p:ph type="ftr" sz="quarter" idx="11"/>
          </p:nvPr>
        </p:nvSpPr>
        <p:spPr/>
        <p:txBody>
          <a:bodyPr/>
          <a:lstStyle/>
          <a:p>
            <a:endParaRPr kumimoji="1" lang="fr-F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r-FR" altLang="ja-JP" sz="2800" b="1" dirty="0" smtClean="0"/>
              <a:t>VI. Synthèses des Recommandations pour le Forum des PME(suite)</a:t>
            </a:r>
            <a:endParaRPr kumimoji="1" lang="fr-FR" sz="2800" dirty="0"/>
          </a:p>
        </p:txBody>
      </p:sp>
      <p:sp>
        <p:nvSpPr>
          <p:cNvPr id="3" name="Content Placeholder 2"/>
          <p:cNvSpPr>
            <a:spLocks noGrp="1"/>
          </p:cNvSpPr>
          <p:nvPr>
            <p:ph idx="1"/>
          </p:nvPr>
        </p:nvSpPr>
        <p:spPr/>
        <p:txBody>
          <a:bodyPr>
            <a:normAutofit fontScale="92500" lnSpcReduction="20000"/>
          </a:bodyPr>
          <a:lstStyle/>
          <a:p>
            <a:r>
              <a:rPr kumimoji="1" lang="en-US" dirty="0" smtClean="0"/>
              <a:t>4</a:t>
            </a:r>
            <a:r>
              <a:rPr kumimoji="1" lang="en-US" b="1" u="sng" dirty="0" smtClean="0"/>
              <a:t>. Sur le </a:t>
            </a:r>
            <a:r>
              <a:rPr kumimoji="1" lang="en-US" b="1" u="sng" dirty="0" err="1" smtClean="0"/>
              <a:t>Financement</a:t>
            </a:r>
            <a:r>
              <a:rPr kumimoji="1" lang="en-US" b="1" u="sng" dirty="0" smtClean="0"/>
              <a:t> des PME</a:t>
            </a:r>
          </a:p>
          <a:p>
            <a:r>
              <a:rPr lang="en-US" altLang="ja-JP" sz="3000" dirty="0" smtClean="0">
                <a:latin typeface="Bookman Old Style" pitchFamily="18" charset="0"/>
                <a:ea typeface="ＭＳ 明朝"/>
                <a:cs typeface="Times New Roman" pitchFamily="18" charset="0"/>
              </a:rPr>
              <a:t>◕ </a:t>
            </a:r>
            <a:r>
              <a:rPr lang="en-US" altLang="ja-JP" sz="3000" dirty="0" err="1" smtClean="0">
                <a:latin typeface="Bookman Old Style" pitchFamily="18" charset="0"/>
                <a:ea typeface="ＭＳ 明朝"/>
                <a:cs typeface="Times New Roman" pitchFamily="18" charset="0"/>
              </a:rPr>
              <a:t>Initier</a:t>
            </a:r>
            <a:r>
              <a:rPr lang="en-US" altLang="ja-JP" sz="3000" dirty="0" smtClean="0">
                <a:latin typeface="Bookman Old Style" pitchFamily="18" charset="0"/>
                <a:ea typeface="ＭＳ 明朝"/>
                <a:cs typeface="Times New Roman" pitchFamily="18" charset="0"/>
              </a:rPr>
              <a:t> </a:t>
            </a:r>
            <a:r>
              <a:rPr lang="en-US" altLang="ja-JP" sz="3000" dirty="0" err="1" smtClean="0">
                <a:latin typeface="Bookman Old Style" pitchFamily="18" charset="0"/>
                <a:ea typeface="ＭＳ 明朝"/>
                <a:cs typeface="Times New Roman" pitchFamily="18" charset="0"/>
              </a:rPr>
              <a:t>sous</a:t>
            </a:r>
            <a:r>
              <a:rPr lang="en-US" altLang="ja-JP" sz="3000" dirty="0" smtClean="0">
                <a:latin typeface="Bookman Old Style" pitchFamily="18" charset="0"/>
                <a:ea typeface="ＭＳ 明朝"/>
                <a:cs typeface="Times New Roman" pitchFamily="18" charset="0"/>
              </a:rPr>
              <a:t> la </a:t>
            </a:r>
            <a:r>
              <a:rPr lang="en-US" altLang="ja-JP" sz="3000" dirty="0" err="1" smtClean="0">
                <a:latin typeface="Bookman Old Style" pitchFamily="18" charset="0"/>
                <a:ea typeface="ＭＳ 明朝"/>
                <a:cs typeface="Times New Roman" pitchFamily="18" charset="0"/>
              </a:rPr>
              <a:t>houlette</a:t>
            </a:r>
            <a:r>
              <a:rPr lang="en-US" altLang="ja-JP" sz="3000" dirty="0" smtClean="0">
                <a:latin typeface="Bookman Old Style" pitchFamily="18" charset="0"/>
                <a:ea typeface="ＭＳ 明朝"/>
                <a:cs typeface="Times New Roman" pitchFamily="18" charset="0"/>
              </a:rPr>
              <a:t> du </a:t>
            </a:r>
            <a:r>
              <a:rPr lang="en-US" altLang="ja-JP" sz="3000" dirty="0" err="1" smtClean="0">
                <a:latin typeface="Bookman Old Style" pitchFamily="18" charset="0"/>
                <a:ea typeface="ＭＳ 明朝"/>
                <a:cs typeface="Times New Roman" pitchFamily="18" charset="0"/>
              </a:rPr>
              <a:t>Ministère</a:t>
            </a:r>
            <a:r>
              <a:rPr lang="en-US" altLang="ja-JP" sz="3000" dirty="0" smtClean="0">
                <a:latin typeface="Bookman Old Style" pitchFamily="18" charset="0"/>
                <a:ea typeface="ＭＳ 明朝"/>
                <a:cs typeface="Times New Roman" pitchFamily="18" charset="0"/>
              </a:rPr>
              <a:t> des </a:t>
            </a:r>
            <a:r>
              <a:rPr lang="en-US" altLang="ja-JP" sz="3000" dirty="0" smtClean="0">
                <a:latin typeface="Bookman Old Style" pitchFamily="18" charset="0"/>
                <a:ea typeface="ＭＳ 明朝"/>
                <a:cs typeface="Times New Roman" pitchFamily="18" charset="0"/>
              </a:rPr>
              <a:t>PME, du </a:t>
            </a:r>
            <a:r>
              <a:rPr lang="en-US" altLang="ja-JP" sz="3000" dirty="0" err="1" smtClean="0">
                <a:latin typeface="Bookman Old Style" pitchFamily="18" charset="0"/>
                <a:ea typeface="ＭＳ 明朝"/>
                <a:cs typeface="Times New Roman" pitchFamily="18" charset="0"/>
              </a:rPr>
              <a:t>Fonds</a:t>
            </a:r>
            <a:r>
              <a:rPr lang="en-US" altLang="ja-JP" sz="3000" dirty="0" smtClean="0">
                <a:latin typeface="Bookman Old Style" pitchFamily="18" charset="0"/>
                <a:ea typeface="ＭＳ 明朝"/>
                <a:cs typeface="Times New Roman" pitchFamily="18" charset="0"/>
              </a:rPr>
              <a:t> </a:t>
            </a:r>
            <a:r>
              <a:rPr lang="en-US" altLang="ja-JP" sz="3000" dirty="0" err="1" smtClean="0">
                <a:latin typeface="Bookman Old Style" pitchFamily="18" charset="0"/>
                <a:ea typeface="ＭＳ 明朝"/>
                <a:cs typeface="Times New Roman" pitchFamily="18" charset="0"/>
              </a:rPr>
              <a:t>souverain</a:t>
            </a:r>
            <a:r>
              <a:rPr lang="en-US" altLang="ja-JP" sz="3000" dirty="0" smtClean="0">
                <a:latin typeface="Bookman Old Style" pitchFamily="18" charset="0"/>
                <a:ea typeface="ＭＳ 明朝"/>
                <a:cs typeface="Times New Roman" pitchFamily="18" charset="0"/>
              </a:rPr>
              <a:t> (</a:t>
            </a:r>
            <a:r>
              <a:rPr lang="en-US" altLang="ja-JP" sz="3000" dirty="0" err="1" smtClean="0">
                <a:latin typeface="Bookman Old Style" pitchFamily="18" charset="0"/>
                <a:ea typeface="ＭＳ 明朝"/>
                <a:cs typeface="Times New Roman" pitchFamily="18" charset="0"/>
              </a:rPr>
              <a:t>Fonds</a:t>
            </a:r>
            <a:r>
              <a:rPr lang="en-US" altLang="ja-JP" sz="3000" dirty="0" smtClean="0">
                <a:latin typeface="Bookman Old Style" pitchFamily="18" charset="0"/>
                <a:ea typeface="ＭＳ 明朝"/>
                <a:cs typeface="Times New Roman" pitchFamily="18" charset="0"/>
              </a:rPr>
              <a:t> </a:t>
            </a:r>
            <a:r>
              <a:rPr lang="en-US" altLang="ja-JP" sz="3000" dirty="0" err="1" smtClean="0">
                <a:latin typeface="Bookman Old Style" pitchFamily="18" charset="0"/>
                <a:ea typeface="ＭＳ 明朝"/>
                <a:cs typeface="Times New Roman" pitchFamily="18" charset="0"/>
              </a:rPr>
              <a:t>d’Investissement</a:t>
            </a:r>
            <a:r>
              <a:rPr lang="en-US" altLang="ja-JP" sz="3000" dirty="0" smtClean="0">
                <a:latin typeface="Bookman Old Style" pitchFamily="18" charset="0"/>
                <a:ea typeface="ＭＳ 明朝"/>
                <a:cs typeface="Times New Roman" pitchFamily="18" charset="0"/>
              </a:rPr>
              <a:t> </a:t>
            </a:r>
            <a:r>
              <a:rPr lang="en-US" altLang="ja-JP" sz="3000" dirty="0" err="1" smtClean="0">
                <a:latin typeface="Bookman Old Style" pitchFamily="18" charset="0"/>
                <a:ea typeface="ＭＳ 明朝"/>
                <a:cs typeface="Times New Roman" pitchFamily="18" charset="0"/>
              </a:rPr>
              <a:t>Stratégique</a:t>
            </a:r>
            <a:r>
              <a:rPr lang="en-US" altLang="ja-JP" sz="3000" dirty="0" smtClean="0">
                <a:latin typeface="Bookman Old Style" pitchFamily="18" charset="0"/>
                <a:ea typeface="ＭＳ 明朝"/>
                <a:cs typeface="Times New Roman" pitchFamily="18" charset="0"/>
              </a:rPr>
              <a:t>) </a:t>
            </a:r>
            <a:r>
              <a:rPr lang="en-US" altLang="ja-JP" sz="3000" dirty="0" smtClean="0">
                <a:latin typeface="Bookman Old Style" pitchFamily="18" charset="0"/>
                <a:ea typeface="ＭＳ 明朝"/>
                <a:cs typeface="Times New Roman" pitchFamily="18" charset="0"/>
              </a:rPr>
              <a:t>et de la CDC, les </a:t>
            </a:r>
            <a:r>
              <a:rPr lang="en-US" altLang="ja-JP" sz="3000" dirty="0" err="1" smtClean="0">
                <a:latin typeface="Bookman Old Style" pitchFamily="18" charset="0"/>
                <a:ea typeface="ＭＳ 明朝"/>
                <a:cs typeface="Times New Roman" pitchFamily="18" charset="0"/>
              </a:rPr>
              <a:t>textes</a:t>
            </a:r>
            <a:r>
              <a:rPr lang="en-US" altLang="ja-JP" sz="3000" dirty="0" smtClean="0">
                <a:latin typeface="Bookman Old Style" pitchFamily="18" charset="0"/>
                <a:ea typeface="ＭＳ 明朝"/>
                <a:cs typeface="Times New Roman" pitchFamily="18" charset="0"/>
              </a:rPr>
              <a:t> de </a:t>
            </a:r>
            <a:r>
              <a:rPr lang="en-US" altLang="ja-JP" sz="3000" dirty="0" err="1" smtClean="0">
                <a:latin typeface="Bookman Old Style" pitchFamily="18" charset="0"/>
                <a:ea typeface="ＭＳ 明朝"/>
                <a:cs typeface="Times New Roman" pitchFamily="18" charset="0"/>
              </a:rPr>
              <a:t>création</a:t>
            </a:r>
            <a:r>
              <a:rPr lang="en-US" altLang="ja-JP" sz="3000" dirty="0" smtClean="0">
                <a:latin typeface="Bookman Old Style" pitchFamily="18" charset="0"/>
                <a:ea typeface="ＭＳ 明朝"/>
                <a:cs typeface="Times New Roman" pitchFamily="18" charset="0"/>
              </a:rPr>
              <a:t> du </a:t>
            </a:r>
            <a:r>
              <a:rPr lang="en-US" altLang="ja-JP" sz="3000" dirty="0" err="1" smtClean="0">
                <a:latin typeface="Bookman Old Style" pitchFamily="18" charset="0"/>
                <a:ea typeface="ＭＳ 明朝"/>
                <a:cs typeface="Times New Roman" pitchFamily="18" charset="0"/>
              </a:rPr>
              <a:t>Fonds</a:t>
            </a:r>
            <a:r>
              <a:rPr lang="en-US" altLang="ja-JP" sz="3000" dirty="0" smtClean="0">
                <a:latin typeface="Bookman Old Style" pitchFamily="18" charset="0"/>
                <a:ea typeface="ＭＳ 明朝"/>
                <a:cs typeface="Times New Roman" pitchFamily="18" charset="0"/>
              </a:rPr>
              <a:t> </a:t>
            </a:r>
            <a:r>
              <a:rPr lang="en-US" altLang="ja-JP" sz="3000" dirty="0" err="1" smtClean="0">
                <a:latin typeface="Bookman Old Style" pitchFamily="18" charset="0"/>
                <a:ea typeface="ＭＳ 明朝"/>
                <a:cs typeface="Times New Roman" pitchFamily="18" charset="0"/>
              </a:rPr>
              <a:t>Catalytique</a:t>
            </a:r>
            <a:r>
              <a:rPr lang="en-US" altLang="ja-JP" sz="3000" dirty="0" smtClean="0">
                <a:latin typeface="Bookman Old Style" pitchFamily="18" charset="0"/>
                <a:ea typeface="ＭＳ 明朝"/>
                <a:cs typeface="Times New Roman" pitchFamily="18" charset="0"/>
              </a:rPr>
              <a:t> </a:t>
            </a:r>
            <a:r>
              <a:rPr lang="en-US" altLang="ja-JP" sz="3000" dirty="0" smtClean="0">
                <a:solidFill>
                  <a:srgbClr val="00B050"/>
                </a:solidFill>
                <a:latin typeface="Bookman Old Style" pitchFamily="18" charset="0"/>
                <a:ea typeface="ＭＳ 明朝"/>
                <a:cs typeface="Times New Roman" pitchFamily="18" charset="0"/>
              </a:rPr>
              <a:t>FOCA-PME</a:t>
            </a:r>
            <a:r>
              <a:rPr lang="en-US" altLang="ja-JP" sz="3000" dirty="0" smtClean="0">
                <a:latin typeface="Bookman Old Style" pitchFamily="18" charset="0"/>
                <a:ea typeface="ＭＳ 明朝"/>
                <a:cs typeface="Times New Roman" pitchFamily="18" charset="0"/>
              </a:rPr>
              <a:t> </a:t>
            </a:r>
            <a:r>
              <a:rPr lang="en-US" altLang="ja-JP" sz="3000" dirty="0" smtClean="0">
                <a:latin typeface="Bookman Old Style" pitchFamily="18" charset="0"/>
                <a:ea typeface="ＭＳ 明朝"/>
                <a:cs typeface="Times New Roman" pitchFamily="18" charset="0"/>
              </a:rPr>
              <a:t>en </a:t>
            </a:r>
            <a:r>
              <a:rPr lang="en-US" altLang="ja-JP" sz="3000" dirty="0" err="1" smtClean="0">
                <a:latin typeface="Bookman Old Style" pitchFamily="18" charset="0"/>
                <a:ea typeface="ＭＳ 明朝"/>
                <a:cs typeface="Times New Roman" pitchFamily="18" charset="0"/>
              </a:rPr>
              <a:t>coopération</a:t>
            </a:r>
            <a:r>
              <a:rPr lang="en-US" altLang="ja-JP" sz="3000" dirty="0" smtClean="0">
                <a:latin typeface="Bookman Old Style" pitchFamily="18" charset="0"/>
                <a:ea typeface="ＭＳ 明朝"/>
                <a:cs typeface="Times New Roman" pitchFamily="18" charset="0"/>
              </a:rPr>
              <a:t> avec la BAD, la </a:t>
            </a:r>
            <a:r>
              <a:rPr lang="en-US" altLang="ja-JP" sz="3000" dirty="0" err="1" smtClean="0">
                <a:latin typeface="Bookman Old Style" pitchFamily="18" charset="0"/>
                <a:ea typeface="ＭＳ 明朝"/>
                <a:cs typeface="Times New Roman" pitchFamily="18" charset="0"/>
              </a:rPr>
              <a:t>Société</a:t>
            </a:r>
            <a:r>
              <a:rPr lang="en-US" altLang="ja-JP" sz="3000" dirty="0" smtClean="0">
                <a:latin typeface="Bookman Old Style" pitchFamily="18" charset="0"/>
                <a:ea typeface="ＭＳ 明朝"/>
                <a:cs typeface="Times New Roman" pitchFamily="18" charset="0"/>
              </a:rPr>
              <a:t> </a:t>
            </a:r>
            <a:r>
              <a:rPr lang="en-US" altLang="ja-JP" sz="3000" dirty="0" err="1" smtClean="0">
                <a:latin typeface="Bookman Old Style" pitchFamily="18" charset="0"/>
                <a:ea typeface="ＭＳ 明朝"/>
                <a:cs typeface="Times New Roman" pitchFamily="18" charset="0"/>
              </a:rPr>
              <a:t>Financière</a:t>
            </a:r>
            <a:r>
              <a:rPr lang="en-US" altLang="ja-JP" sz="3000" dirty="0" smtClean="0">
                <a:latin typeface="Bookman Old Style" pitchFamily="18" charset="0"/>
                <a:ea typeface="ＭＳ 明朝"/>
                <a:cs typeface="Times New Roman" pitchFamily="18" charset="0"/>
              </a:rPr>
              <a:t> </a:t>
            </a:r>
            <a:r>
              <a:rPr lang="en-US" altLang="ja-JP" sz="3000" dirty="0" err="1" smtClean="0">
                <a:latin typeface="Bookman Old Style" pitchFamily="18" charset="0"/>
                <a:ea typeface="ＭＳ 明朝"/>
                <a:cs typeface="Times New Roman" pitchFamily="18" charset="0"/>
              </a:rPr>
              <a:t>Internationale</a:t>
            </a:r>
            <a:r>
              <a:rPr lang="en-US" altLang="ja-JP" sz="3000" dirty="0" smtClean="0">
                <a:latin typeface="Bookman Old Style" pitchFamily="18" charset="0"/>
                <a:ea typeface="ＭＳ 明朝"/>
                <a:cs typeface="Times New Roman" pitchFamily="18" charset="0"/>
              </a:rPr>
              <a:t> (SFI);</a:t>
            </a:r>
          </a:p>
          <a:p>
            <a:endParaRPr lang="en-US" altLang="ja-JP" sz="3000" dirty="0" smtClean="0">
              <a:latin typeface="Bookman Old Style" pitchFamily="18" charset="0"/>
              <a:ea typeface="ＭＳ 明朝"/>
              <a:cs typeface="Times New Roman" pitchFamily="18" charset="0"/>
            </a:endParaRPr>
          </a:p>
          <a:p>
            <a:r>
              <a:rPr lang="en-US" altLang="ja-JP" sz="3000" dirty="0" smtClean="0">
                <a:latin typeface="Bookman Old Style" pitchFamily="18" charset="0"/>
                <a:ea typeface="ＭＳ 明朝"/>
                <a:cs typeface="Times New Roman" pitchFamily="18" charset="0"/>
              </a:rPr>
              <a:t>◕ </a:t>
            </a:r>
            <a:r>
              <a:rPr lang="en-US" altLang="ja-JP" sz="3000" dirty="0" err="1" smtClean="0">
                <a:latin typeface="Bookman Old Style" pitchFamily="18" charset="0"/>
                <a:ea typeface="ＭＳ 明朝"/>
                <a:cs typeface="Times New Roman" pitchFamily="18" charset="0"/>
              </a:rPr>
              <a:t>Initier</a:t>
            </a:r>
            <a:r>
              <a:rPr lang="en-US" altLang="ja-JP" sz="3000" dirty="0" smtClean="0">
                <a:latin typeface="Bookman Old Style" pitchFamily="18" charset="0"/>
                <a:ea typeface="ＭＳ 明朝"/>
                <a:cs typeface="Times New Roman" pitchFamily="18" charset="0"/>
              </a:rPr>
              <a:t> la </a:t>
            </a:r>
            <a:r>
              <a:rPr lang="en-US" altLang="ja-JP" sz="3000" dirty="0" err="1" smtClean="0">
                <a:latin typeface="Bookman Old Style" pitchFamily="18" charset="0"/>
                <a:ea typeface="ＭＳ 明朝"/>
                <a:cs typeface="Times New Roman" pitchFamily="18" charset="0"/>
              </a:rPr>
              <a:t>reflexion</a:t>
            </a:r>
            <a:r>
              <a:rPr lang="en-US" altLang="ja-JP" sz="3000" dirty="0" smtClean="0">
                <a:latin typeface="Bookman Old Style" pitchFamily="18" charset="0"/>
                <a:ea typeface="ＭＳ 明朝"/>
                <a:cs typeface="Times New Roman" pitchFamily="18" charset="0"/>
              </a:rPr>
              <a:t> </a:t>
            </a:r>
            <a:r>
              <a:rPr lang="en-US" altLang="ja-JP" sz="3000" dirty="0" err="1" smtClean="0">
                <a:latin typeface="Bookman Old Style" pitchFamily="18" charset="0"/>
                <a:ea typeface="ＭＳ 明朝"/>
                <a:cs typeface="Times New Roman" pitchFamily="18" charset="0"/>
              </a:rPr>
              <a:t>sur</a:t>
            </a:r>
            <a:r>
              <a:rPr lang="en-US" altLang="ja-JP" sz="3000" dirty="0" smtClean="0">
                <a:latin typeface="Bookman Old Style" pitchFamily="18" charset="0"/>
                <a:ea typeface="ＭＳ 明朝"/>
                <a:cs typeface="Times New Roman" pitchFamily="18" charset="0"/>
              </a:rPr>
              <a:t> la </a:t>
            </a:r>
            <a:r>
              <a:rPr lang="en-US" altLang="ja-JP" sz="3000" dirty="0" err="1" smtClean="0">
                <a:latin typeface="Bookman Old Style" pitchFamily="18" charset="0"/>
                <a:ea typeface="ＭＳ 明朝"/>
                <a:cs typeface="Times New Roman" pitchFamily="18" charset="0"/>
              </a:rPr>
              <a:t>création</a:t>
            </a:r>
            <a:r>
              <a:rPr lang="en-US" altLang="ja-JP" sz="3000" dirty="0" smtClean="0">
                <a:latin typeface="Bookman Old Style" pitchFamily="18" charset="0"/>
                <a:ea typeface="ＭＳ 明朝"/>
                <a:cs typeface="Times New Roman" pitchFamily="18" charset="0"/>
              </a:rPr>
              <a:t> de la </a:t>
            </a:r>
            <a:r>
              <a:rPr lang="en-US" altLang="ja-JP" sz="3000" dirty="0" err="1" smtClean="0">
                <a:latin typeface="Bookman Old Style" pitchFamily="18" charset="0"/>
                <a:ea typeface="ＭＳ 明朝"/>
                <a:cs typeface="Times New Roman" pitchFamily="18" charset="0"/>
              </a:rPr>
              <a:t>Banque</a:t>
            </a:r>
            <a:r>
              <a:rPr lang="en-US" altLang="ja-JP" sz="3000" dirty="0" smtClean="0">
                <a:latin typeface="Bookman Old Style" pitchFamily="18" charset="0"/>
                <a:ea typeface="ＭＳ 明朝"/>
                <a:cs typeface="Times New Roman" pitchFamily="18" charset="0"/>
              </a:rPr>
              <a:t> des PME qui </a:t>
            </a:r>
            <a:r>
              <a:rPr lang="en-US" altLang="ja-JP" sz="3000" dirty="0" err="1" smtClean="0">
                <a:latin typeface="Bookman Old Style" pitchFamily="18" charset="0"/>
                <a:ea typeface="ＭＳ 明朝"/>
                <a:cs typeface="Times New Roman" pitchFamily="18" charset="0"/>
              </a:rPr>
              <a:t>devrait</a:t>
            </a:r>
            <a:r>
              <a:rPr lang="en-US" altLang="ja-JP" sz="3000" dirty="0" smtClean="0">
                <a:latin typeface="Bookman Old Style" pitchFamily="18" charset="0"/>
                <a:ea typeface="ＭＳ 明朝"/>
                <a:cs typeface="Times New Roman" pitchFamily="18" charset="0"/>
              </a:rPr>
              <a:t> </a:t>
            </a:r>
            <a:r>
              <a:rPr lang="en-US" altLang="ja-JP" sz="3000" dirty="0" err="1" smtClean="0">
                <a:latin typeface="Bookman Old Style" pitchFamily="18" charset="0"/>
                <a:ea typeface="ＭＳ 明朝"/>
                <a:cs typeface="Times New Roman" pitchFamily="18" charset="0"/>
              </a:rPr>
              <a:t>succéder</a:t>
            </a:r>
            <a:r>
              <a:rPr lang="en-US" altLang="ja-JP" sz="3000" dirty="0" smtClean="0">
                <a:latin typeface="Bookman Old Style" pitchFamily="18" charset="0"/>
                <a:ea typeface="ＭＳ 明朝"/>
                <a:cs typeface="Times New Roman" pitchFamily="18" charset="0"/>
              </a:rPr>
              <a:t> au </a:t>
            </a:r>
            <a:r>
              <a:rPr lang="en-US" altLang="ja-JP" sz="3000" dirty="0" err="1" smtClean="0">
                <a:latin typeface="Bookman Old Style" pitchFamily="18" charset="0"/>
                <a:ea typeface="ＭＳ 明朝"/>
                <a:cs typeface="Times New Roman" pitchFamily="18" charset="0"/>
              </a:rPr>
              <a:t>Fonds</a:t>
            </a:r>
            <a:r>
              <a:rPr lang="en-US" altLang="ja-JP" sz="3000" dirty="0" smtClean="0">
                <a:latin typeface="Bookman Old Style" pitchFamily="18" charset="0"/>
                <a:ea typeface="ＭＳ 明朝"/>
                <a:cs typeface="Times New Roman" pitchFamily="18" charset="0"/>
              </a:rPr>
              <a:t> </a:t>
            </a:r>
            <a:r>
              <a:rPr lang="en-US" altLang="ja-JP" sz="3000" dirty="0" err="1" smtClean="0">
                <a:latin typeface="Bookman Old Style" pitchFamily="18" charset="0"/>
                <a:ea typeface="ＭＳ 明朝"/>
                <a:cs typeface="Times New Roman" pitchFamily="18" charset="0"/>
              </a:rPr>
              <a:t>Catalytique</a:t>
            </a:r>
            <a:r>
              <a:rPr lang="en-US" altLang="ja-JP" sz="3000" dirty="0" smtClean="0">
                <a:latin typeface="Bookman Old Style" pitchFamily="18" charset="0"/>
                <a:ea typeface="ＭＳ 明朝"/>
                <a:cs typeface="Times New Roman" pitchFamily="18" charset="0"/>
              </a:rPr>
              <a:t> FOCA-PME après </a:t>
            </a:r>
            <a:r>
              <a:rPr lang="en-US" altLang="ja-JP" sz="3000" i="1" u="sng" dirty="0" err="1" smtClean="0">
                <a:latin typeface="Bookman Old Style" pitchFamily="18" charset="0"/>
                <a:ea typeface="ＭＳ 明朝"/>
                <a:cs typeface="Times New Roman" pitchFamily="18" charset="0"/>
              </a:rPr>
              <a:t>une</a:t>
            </a:r>
            <a:r>
              <a:rPr lang="en-US" altLang="ja-JP" sz="3000" i="1" u="sng" dirty="0" smtClean="0">
                <a:latin typeface="Bookman Old Style" pitchFamily="18" charset="0"/>
                <a:ea typeface="ＭＳ 明朝"/>
                <a:cs typeface="Times New Roman" pitchFamily="18" charset="0"/>
              </a:rPr>
              <a:t> phase </a:t>
            </a:r>
            <a:r>
              <a:rPr lang="en-US" altLang="ja-JP" sz="3000" i="1" u="sng" dirty="0" err="1" smtClean="0">
                <a:latin typeface="Bookman Old Style" pitchFamily="18" charset="0"/>
                <a:ea typeface="ＭＳ 明朝"/>
                <a:cs typeface="Times New Roman" pitchFamily="18" charset="0"/>
              </a:rPr>
              <a:t>transitoire</a:t>
            </a:r>
            <a:r>
              <a:rPr lang="en-US" altLang="ja-JP" sz="3000" i="1" u="sng" dirty="0" smtClean="0">
                <a:latin typeface="Bookman Old Style" pitchFamily="18" charset="0"/>
                <a:ea typeface="ＭＳ 明朝"/>
                <a:cs typeface="Times New Roman" pitchFamily="18" charset="0"/>
              </a:rPr>
              <a:t> de </a:t>
            </a:r>
            <a:r>
              <a:rPr lang="en-US" altLang="ja-JP" sz="3000" i="1" u="sng" dirty="0" err="1" smtClean="0">
                <a:latin typeface="Bookman Old Style" pitchFamily="18" charset="0"/>
                <a:ea typeface="ＭＳ 明朝"/>
                <a:cs typeface="Times New Roman" pitchFamily="18" charset="0"/>
              </a:rPr>
              <a:t>deux</a:t>
            </a:r>
            <a:r>
              <a:rPr lang="en-US" altLang="ja-JP" sz="3000" i="1" u="sng" dirty="0" smtClean="0">
                <a:latin typeface="Bookman Old Style" pitchFamily="18" charset="0"/>
                <a:ea typeface="ＭＳ 明朝"/>
                <a:cs typeface="Times New Roman" pitchFamily="18" charset="0"/>
              </a:rPr>
              <a:t> à </a:t>
            </a:r>
            <a:r>
              <a:rPr lang="en-US" altLang="ja-JP" sz="3000" i="1" u="sng" dirty="0" err="1" smtClean="0">
                <a:latin typeface="Bookman Old Style" pitchFamily="18" charset="0"/>
                <a:ea typeface="ＭＳ 明朝"/>
                <a:cs typeface="Times New Roman" pitchFamily="18" charset="0"/>
              </a:rPr>
              <a:t>trois</a:t>
            </a:r>
            <a:r>
              <a:rPr lang="en-US" altLang="ja-JP" sz="3000" i="1" u="sng" dirty="0" smtClean="0">
                <a:latin typeface="Bookman Old Style" pitchFamily="18" charset="0"/>
                <a:ea typeface="ＭＳ 明朝"/>
                <a:cs typeface="Times New Roman" pitchFamily="18" charset="0"/>
              </a:rPr>
              <a:t> ans.</a:t>
            </a:r>
            <a:endParaRPr kumimoji="1" lang="fr-FR" sz="3000" i="1" u="sng" dirty="0">
              <a:latin typeface="Bookman Old Style" pitchFamily="18" charset="0"/>
            </a:endParaRPr>
          </a:p>
        </p:txBody>
      </p:sp>
      <p:sp>
        <p:nvSpPr>
          <p:cNvPr id="4" name="Slide Number Placeholder 3"/>
          <p:cNvSpPr>
            <a:spLocks noGrp="1"/>
          </p:cNvSpPr>
          <p:nvPr>
            <p:ph type="sldNum" sz="quarter" idx="12"/>
          </p:nvPr>
        </p:nvSpPr>
        <p:spPr/>
        <p:txBody>
          <a:bodyPr/>
          <a:lstStyle/>
          <a:p>
            <a:fld id="{9E402229-31B6-4F12-B147-913018B24454}" type="slidenum">
              <a:rPr kumimoji="1" lang="fr-FR" smtClean="0"/>
              <a:pPr/>
              <a:t>15</a:t>
            </a:fld>
            <a:endParaRPr kumimoji="1" lang="fr-FR"/>
          </a:p>
        </p:txBody>
      </p:sp>
      <p:sp>
        <p:nvSpPr>
          <p:cNvPr id="5" name="Footer Placeholder 4"/>
          <p:cNvSpPr>
            <a:spLocks noGrp="1"/>
          </p:cNvSpPr>
          <p:nvPr>
            <p:ph type="ftr" sz="quarter" idx="11"/>
          </p:nvPr>
        </p:nvSpPr>
        <p:spPr/>
        <p:txBody>
          <a:bodyPr/>
          <a:lstStyle/>
          <a:p>
            <a:endParaRPr kumimoji="1" lang="fr-F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1" lang="en-US" dirty="0" smtClean="0"/>
              <a:t>VII. Conclusion </a:t>
            </a:r>
            <a:endParaRPr kumimoji="1" lang="fr-FR" dirty="0"/>
          </a:p>
        </p:txBody>
      </p:sp>
      <p:sp>
        <p:nvSpPr>
          <p:cNvPr id="4" name="Content Placeholder 3"/>
          <p:cNvSpPr>
            <a:spLocks noGrp="1"/>
          </p:cNvSpPr>
          <p:nvPr>
            <p:ph idx="1"/>
          </p:nvPr>
        </p:nvSpPr>
        <p:spPr/>
        <p:txBody>
          <a:bodyPr>
            <a:normAutofit fontScale="85000" lnSpcReduction="20000"/>
          </a:bodyPr>
          <a:lstStyle/>
          <a:p>
            <a:r>
              <a:rPr lang="fr-FR" sz="2800" dirty="0" smtClean="0">
                <a:latin typeface="Times New Roman" pitchFamily="18" charset="0"/>
                <a:cs typeface="Times New Roman" pitchFamily="18" charset="0"/>
              </a:rPr>
              <a:t>Dans les pays développés et émergents, les PME constituent le socle de la création de richesse et d’emplois. </a:t>
            </a:r>
          </a:p>
          <a:p>
            <a:r>
              <a:rPr kumimoji="1" lang="fr-FR" sz="2800" dirty="0" smtClean="0">
                <a:latin typeface="Times New Roman" pitchFamily="18" charset="0"/>
                <a:cs typeface="Times New Roman" pitchFamily="18" charset="0"/>
              </a:rPr>
              <a:t>L</a:t>
            </a:r>
            <a:r>
              <a:rPr kumimoji="1" lang="en-US" sz="2800" dirty="0" smtClean="0">
                <a:latin typeface="Times New Roman" pitchFamily="18" charset="0"/>
                <a:cs typeface="Times New Roman" pitchFamily="18" charset="0"/>
              </a:rPr>
              <a:t>’</a:t>
            </a:r>
            <a:r>
              <a:rPr kumimoji="1" lang="en-US" sz="2800" dirty="0" err="1" smtClean="0">
                <a:latin typeface="Times New Roman" pitchFamily="18" charset="0"/>
                <a:cs typeface="Times New Roman" pitchFamily="18" charset="0"/>
              </a:rPr>
              <a:t>amélioration</a:t>
            </a:r>
            <a:r>
              <a:rPr kumimoji="1" lang="en-US" sz="2800" dirty="0" smtClean="0">
                <a:latin typeface="Times New Roman" pitchFamily="18" charset="0"/>
                <a:cs typeface="Times New Roman" pitchFamily="18" charset="0"/>
              </a:rPr>
              <a:t> du </a:t>
            </a:r>
            <a:r>
              <a:rPr kumimoji="1" lang="en-US" sz="2800" dirty="0" err="1" smtClean="0">
                <a:latin typeface="Times New Roman" pitchFamily="18" charset="0"/>
                <a:cs typeface="Times New Roman" pitchFamily="18" charset="0"/>
              </a:rPr>
              <a:t>l’Environnement</a:t>
            </a:r>
            <a:r>
              <a:rPr kumimoji="1" lang="en-US" sz="2800" dirty="0" smtClean="0">
                <a:latin typeface="Times New Roman" pitchFamily="18" charset="0"/>
                <a:cs typeface="Times New Roman" pitchFamily="18" charset="0"/>
              </a:rPr>
              <a:t> des PME </a:t>
            </a:r>
            <a:r>
              <a:rPr kumimoji="1" lang="en-US" sz="2800" dirty="0" err="1" smtClean="0">
                <a:latin typeface="Times New Roman" pitchFamily="18" charset="0"/>
                <a:cs typeface="Times New Roman" pitchFamily="18" charset="0"/>
              </a:rPr>
              <a:t>gabonaises</a:t>
            </a:r>
            <a:r>
              <a:rPr kumimoji="1" lang="en-US" sz="2800" dirty="0" smtClean="0">
                <a:latin typeface="Times New Roman" pitchFamily="18" charset="0"/>
                <a:cs typeface="Times New Roman" pitchFamily="18" charset="0"/>
              </a:rPr>
              <a:t> </a:t>
            </a:r>
            <a:r>
              <a:rPr kumimoji="1" lang="en-US" sz="2800" dirty="0" err="1" smtClean="0">
                <a:latin typeface="Times New Roman" pitchFamily="18" charset="0"/>
                <a:cs typeface="Times New Roman" pitchFamily="18" charset="0"/>
              </a:rPr>
              <a:t>devrait</a:t>
            </a:r>
            <a:r>
              <a:rPr kumimoji="1" lang="en-US" sz="2800" dirty="0" smtClean="0">
                <a:latin typeface="Times New Roman" pitchFamily="18" charset="0"/>
                <a:cs typeface="Times New Roman" pitchFamily="18" charset="0"/>
              </a:rPr>
              <a:t> par </a:t>
            </a:r>
            <a:r>
              <a:rPr kumimoji="1" lang="en-US" sz="2800" dirty="0" err="1" smtClean="0">
                <a:latin typeface="Times New Roman" pitchFamily="18" charset="0"/>
                <a:cs typeface="Times New Roman" pitchFamily="18" charset="0"/>
              </a:rPr>
              <a:t>conséquent</a:t>
            </a:r>
            <a:r>
              <a:rPr kumimoji="1"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êt</a:t>
            </a:r>
            <a:r>
              <a:rPr kumimoji="1" lang="en-US" sz="2800" dirty="0" err="1" smtClean="0">
                <a:latin typeface="Times New Roman" pitchFamily="18" charset="0"/>
                <a:cs typeface="Times New Roman" pitchFamily="18" charset="0"/>
              </a:rPr>
              <a:t>re</a:t>
            </a:r>
            <a:r>
              <a:rPr kumimoji="1" lang="en-US" sz="2800" dirty="0" smtClean="0">
                <a:latin typeface="Times New Roman" pitchFamily="18" charset="0"/>
                <a:cs typeface="Times New Roman" pitchFamily="18" charset="0"/>
              </a:rPr>
              <a:t> un challenge </a:t>
            </a:r>
            <a:r>
              <a:rPr kumimoji="1" lang="en-US" sz="2800" dirty="0" err="1" smtClean="0">
                <a:latin typeface="Times New Roman" pitchFamily="18" charset="0"/>
                <a:cs typeface="Times New Roman" pitchFamily="18" charset="0"/>
              </a:rPr>
              <a:t>qu’il</a:t>
            </a:r>
            <a:r>
              <a:rPr kumimoji="1" lang="en-US" sz="2800" dirty="0" smtClean="0">
                <a:latin typeface="Times New Roman" pitchFamily="18" charset="0"/>
                <a:cs typeface="Times New Roman" pitchFamily="18" charset="0"/>
              </a:rPr>
              <a:t> </a:t>
            </a:r>
            <a:r>
              <a:rPr kumimoji="1" lang="en-US" sz="2800" dirty="0" err="1" smtClean="0">
                <a:latin typeface="Times New Roman" pitchFamily="18" charset="0"/>
                <a:cs typeface="Times New Roman" pitchFamily="18" charset="0"/>
              </a:rPr>
              <a:t>faudrait</a:t>
            </a:r>
            <a:r>
              <a:rPr kumimoji="1" lang="en-US" sz="2800" dirty="0" smtClean="0">
                <a:latin typeface="Times New Roman" pitchFamily="18" charset="0"/>
                <a:cs typeface="Times New Roman" pitchFamily="18" charset="0"/>
              </a:rPr>
              <a:t> </a:t>
            </a:r>
            <a:r>
              <a:rPr kumimoji="1" lang="en-US" sz="2800" dirty="0" err="1" smtClean="0">
                <a:latin typeface="Times New Roman" pitchFamily="18" charset="0"/>
                <a:cs typeface="Times New Roman" pitchFamily="18" charset="0"/>
              </a:rPr>
              <a:t>relever</a:t>
            </a:r>
            <a:r>
              <a:rPr kumimoji="1" lang="en-US" sz="2800" dirty="0" smtClean="0">
                <a:latin typeface="Times New Roman" pitchFamily="18" charset="0"/>
                <a:cs typeface="Times New Roman" pitchFamily="18" charset="0"/>
              </a:rPr>
              <a:t> au plan national. </a:t>
            </a:r>
          </a:p>
          <a:p>
            <a:r>
              <a:rPr lang="en-US" sz="2800" dirty="0" err="1" smtClean="0">
                <a:latin typeface="Times New Roman" pitchFamily="18" charset="0"/>
                <a:cs typeface="Times New Roman" pitchFamily="18" charset="0"/>
              </a:rPr>
              <a:t>Toutes</a:t>
            </a:r>
            <a:r>
              <a:rPr lang="en-US" sz="2800" dirty="0" smtClean="0">
                <a:latin typeface="Times New Roman" pitchFamily="18" charset="0"/>
                <a:cs typeface="Times New Roman" pitchFamily="18" charset="0"/>
              </a:rPr>
              <a:t> les parties </a:t>
            </a:r>
            <a:r>
              <a:rPr lang="en-US" sz="2800" dirty="0" err="1" smtClean="0">
                <a:latin typeface="Times New Roman" pitchFamily="18" charset="0"/>
                <a:cs typeface="Times New Roman" pitchFamily="18" charset="0"/>
              </a:rPr>
              <a:t>prenantes</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Gouvernement</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Secteur</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privé</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Universités</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doivent</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s’y</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investir</a:t>
            </a:r>
            <a:r>
              <a:rPr lang="en-US" sz="2800" dirty="0" smtClean="0">
                <a:latin typeface="Times New Roman" pitchFamily="18" charset="0"/>
                <a:cs typeface="Times New Roman" pitchFamily="18" charset="0"/>
              </a:rPr>
              <a:t> avec </a:t>
            </a:r>
            <a:r>
              <a:rPr lang="en-US" sz="2800" dirty="0" err="1" smtClean="0">
                <a:latin typeface="Times New Roman" pitchFamily="18" charset="0"/>
                <a:cs typeface="Times New Roman" pitchFamily="18" charset="0"/>
              </a:rPr>
              <a:t>l’appui</a:t>
            </a:r>
            <a:r>
              <a:rPr lang="en-US" sz="2800" dirty="0" smtClean="0">
                <a:latin typeface="Times New Roman" pitchFamily="18" charset="0"/>
                <a:cs typeface="Times New Roman" pitchFamily="18" charset="0"/>
              </a:rPr>
              <a:t> des </a:t>
            </a:r>
            <a:r>
              <a:rPr lang="en-US" sz="2800" dirty="0" err="1" smtClean="0">
                <a:latin typeface="Times New Roman" pitchFamily="18" charset="0"/>
                <a:cs typeface="Times New Roman" pitchFamily="18" charset="0"/>
              </a:rPr>
              <a:t>partenaires</a:t>
            </a:r>
            <a:r>
              <a:rPr lang="en-US" sz="2800" dirty="0" smtClean="0">
                <a:latin typeface="Times New Roman" pitchFamily="18" charset="0"/>
                <a:cs typeface="Times New Roman" pitchFamily="18" charset="0"/>
              </a:rPr>
              <a:t> au </a:t>
            </a:r>
            <a:r>
              <a:rPr lang="en-US" sz="2800" dirty="0" err="1" smtClean="0">
                <a:latin typeface="Times New Roman" pitchFamily="18" charset="0"/>
                <a:cs typeface="Times New Roman" pitchFamily="18" charset="0"/>
              </a:rPr>
              <a:t>développement</a:t>
            </a:r>
            <a:r>
              <a:rPr lang="en-US" sz="2800" dirty="0" smtClean="0">
                <a:latin typeface="Times New Roman" pitchFamily="18" charset="0"/>
                <a:cs typeface="Times New Roman" pitchFamily="18" charset="0"/>
              </a:rPr>
              <a:t> et </a:t>
            </a:r>
            <a:r>
              <a:rPr lang="en-US" sz="2800" dirty="0" err="1" smtClean="0">
                <a:latin typeface="Times New Roman" pitchFamily="18" charset="0"/>
                <a:cs typeface="Times New Roman" pitchFamily="18" charset="0"/>
              </a:rPr>
              <a:t>ce</a:t>
            </a:r>
            <a:r>
              <a:rPr lang="en-US" sz="2800" dirty="0" smtClean="0">
                <a:latin typeface="Times New Roman" pitchFamily="18" charset="0"/>
                <a:cs typeface="Times New Roman" pitchFamily="18" charset="0"/>
              </a:rPr>
              <a:t>, pour intensifier et solidifier le </a:t>
            </a:r>
            <a:r>
              <a:rPr lang="en-US" sz="2800" dirty="0" err="1" smtClean="0">
                <a:latin typeface="Times New Roman" pitchFamily="18" charset="0"/>
                <a:cs typeface="Times New Roman" pitchFamily="18" charset="0"/>
              </a:rPr>
              <a:t>tissu</a:t>
            </a:r>
            <a:r>
              <a:rPr lang="en-US" sz="2800" dirty="0" smtClean="0">
                <a:latin typeface="Times New Roman" pitchFamily="18" charset="0"/>
                <a:cs typeface="Times New Roman" pitchFamily="18" charset="0"/>
              </a:rPr>
              <a:t> des PME </a:t>
            </a:r>
            <a:r>
              <a:rPr lang="en-US" sz="2800" dirty="0" err="1" smtClean="0">
                <a:latin typeface="Times New Roman" pitchFamily="18" charset="0"/>
                <a:cs typeface="Times New Roman" pitchFamily="18" charset="0"/>
              </a:rPr>
              <a:t>gabonaises</a:t>
            </a:r>
            <a:r>
              <a:rPr lang="en-US" sz="2800" dirty="0" smtClean="0">
                <a:latin typeface="Times New Roman" pitchFamily="18" charset="0"/>
                <a:cs typeface="Times New Roman" pitchFamily="18" charset="0"/>
              </a:rPr>
              <a:t> tout en </a:t>
            </a:r>
            <a:r>
              <a:rPr lang="en-US" sz="2800" dirty="0" err="1" smtClean="0">
                <a:latin typeface="Times New Roman" pitchFamily="18" charset="0"/>
                <a:cs typeface="Times New Roman" pitchFamily="18" charset="0"/>
              </a:rPr>
              <a:t>améliorant</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leur</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compétitivité</a:t>
            </a:r>
            <a:r>
              <a:rPr lang="en-US" sz="2800" dirty="0" smtClean="0">
                <a:latin typeface="Times New Roman" pitchFamily="18" charset="0"/>
                <a:cs typeface="Times New Roman" pitchFamily="18" charset="0"/>
              </a:rPr>
              <a:t>.</a:t>
            </a:r>
          </a:p>
          <a:p>
            <a:r>
              <a:rPr lang="en-US" sz="2800" dirty="0" smtClean="0">
                <a:latin typeface="Times New Roman" pitchFamily="18" charset="0"/>
                <a:cs typeface="Times New Roman" pitchFamily="18" charset="0"/>
              </a:rPr>
              <a:t>La </a:t>
            </a:r>
            <a:r>
              <a:rPr lang="en-US" sz="2800" dirty="0" err="1" smtClean="0">
                <a:latin typeface="Times New Roman" pitchFamily="18" charset="0"/>
                <a:cs typeface="Times New Roman" pitchFamily="18" charset="0"/>
              </a:rPr>
              <a:t>création</a:t>
            </a:r>
            <a:r>
              <a:rPr lang="en-US" sz="2800" dirty="0" smtClean="0">
                <a:latin typeface="Times New Roman" pitchFamily="18" charset="0"/>
                <a:cs typeface="Times New Roman" pitchFamily="18" charset="0"/>
              </a:rPr>
              <a:t> </a:t>
            </a:r>
            <a:r>
              <a:rPr lang="en-US" sz="2800" dirty="0" smtClean="0">
                <a:solidFill>
                  <a:srgbClr val="00B050"/>
                </a:solidFill>
                <a:latin typeface="Times New Roman" pitchFamily="18" charset="0"/>
                <a:cs typeface="Times New Roman" pitchFamily="18" charset="0"/>
              </a:rPr>
              <a:t>d’un </a:t>
            </a:r>
            <a:r>
              <a:rPr lang="en-US" sz="2800" dirty="0" err="1" smtClean="0">
                <a:solidFill>
                  <a:srgbClr val="00B050"/>
                </a:solidFill>
                <a:latin typeface="Times New Roman" pitchFamily="18" charset="0"/>
                <a:cs typeface="Times New Roman" pitchFamily="18" charset="0"/>
              </a:rPr>
              <a:t>Fonds</a:t>
            </a:r>
            <a:r>
              <a:rPr lang="en-US" sz="2800" dirty="0" smtClean="0">
                <a:solidFill>
                  <a:srgbClr val="00B050"/>
                </a:solidFill>
                <a:latin typeface="Times New Roman" pitchFamily="18" charset="0"/>
                <a:cs typeface="Times New Roman" pitchFamily="18" charset="0"/>
              </a:rPr>
              <a:t> </a:t>
            </a:r>
            <a:r>
              <a:rPr lang="en-US" sz="2800" dirty="0" err="1" smtClean="0">
                <a:solidFill>
                  <a:srgbClr val="00B050"/>
                </a:solidFill>
                <a:latin typeface="Times New Roman" pitchFamily="18" charset="0"/>
                <a:cs typeface="Times New Roman" pitchFamily="18" charset="0"/>
              </a:rPr>
              <a:t>Catalytique</a:t>
            </a:r>
            <a:r>
              <a:rPr lang="en-US" sz="2800" dirty="0" smtClean="0">
                <a:solidFill>
                  <a:srgbClr val="00B050"/>
                </a:solidFill>
                <a:latin typeface="Times New Roman" pitchFamily="18" charset="0"/>
                <a:cs typeface="Times New Roman" pitchFamily="18" charset="0"/>
              </a:rPr>
              <a:t> FOCA- PME </a:t>
            </a:r>
            <a:r>
              <a:rPr lang="en-US" sz="2800" dirty="0" smtClean="0">
                <a:latin typeface="Times New Roman" pitchFamily="18" charset="0"/>
                <a:cs typeface="Times New Roman" pitchFamily="18" charset="0"/>
              </a:rPr>
              <a:t>et par la suite </a:t>
            </a:r>
            <a:r>
              <a:rPr lang="en-US" sz="2800" dirty="0" err="1" smtClean="0">
                <a:latin typeface="Times New Roman" pitchFamily="18" charset="0"/>
                <a:cs typeface="Times New Roman" pitchFamily="18" charset="0"/>
              </a:rPr>
              <a:t>d’une</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Banque</a:t>
            </a:r>
            <a:r>
              <a:rPr lang="en-US" sz="2800" dirty="0" smtClean="0">
                <a:latin typeface="Times New Roman" pitchFamily="18" charset="0"/>
                <a:cs typeface="Times New Roman" pitchFamily="18" charset="0"/>
              </a:rPr>
              <a:t> des PME </a:t>
            </a:r>
            <a:r>
              <a:rPr lang="en-US" sz="2800" dirty="0" err="1" smtClean="0">
                <a:latin typeface="Times New Roman" pitchFamily="18" charset="0"/>
                <a:cs typeface="Times New Roman" pitchFamily="18" charset="0"/>
              </a:rPr>
              <a:t>est</a:t>
            </a:r>
            <a:r>
              <a:rPr lang="en-US" sz="2800" dirty="0" smtClean="0">
                <a:latin typeface="Times New Roman" pitchFamily="18" charset="0"/>
                <a:cs typeface="Times New Roman" pitchFamily="18" charset="0"/>
              </a:rPr>
              <a:t> à </a:t>
            </a:r>
            <a:r>
              <a:rPr lang="en-US" sz="2800" dirty="0" err="1" smtClean="0">
                <a:latin typeface="Times New Roman" pitchFamily="18" charset="0"/>
                <a:cs typeface="Times New Roman" pitchFamily="18" charset="0"/>
              </a:rPr>
              <a:t>cet</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égard</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une</a:t>
            </a:r>
            <a:r>
              <a:rPr lang="en-US" sz="2800" dirty="0" smtClean="0">
                <a:latin typeface="Times New Roman" pitchFamily="18" charset="0"/>
                <a:cs typeface="Times New Roman" pitchFamily="18" charset="0"/>
              </a:rPr>
              <a:t> perspective  à </a:t>
            </a:r>
            <a:r>
              <a:rPr lang="en-US" sz="2800" dirty="0" err="1" smtClean="0">
                <a:latin typeface="Times New Roman" pitchFamily="18" charset="0"/>
                <a:cs typeface="Times New Roman" pitchFamily="18" charset="0"/>
              </a:rPr>
              <a:t>envisager</a:t>
            </a:r>
            <a:r>
              <a:rPr lang="en-US" sz="2800" dirty="0" smtClean="0">
                <a:latin typeface="Times New Roman" pitchFamily="18" charset="0"/>
                <a:cs typeface="Times New Roman" pitchFamily="18" charset="0"/>
              </a:rPr>
              <a:t> avec </a:t>
            </a:r>
            <a:r>
              <a:rPr lang="en-US" sz="2800" dirty="0" err="1" smtClean="0">
                <a:latin typeface="Times New Roman" pitchFamily="18" charset="0"/>
                <a:cs typeface="Times New Roman" pitchFamily="18" charset="0"/>
              </a:rPr>
              <a:t>pragmatisme</a:t>
            </a:r>
            <a:r>
              <a:rPr lang="en-US" sz="2800" dirty="0" smtClean="0">
                <a:latin typeface="Times New Roman" pitchFamily="18" charset="0"/>
                <a:cs typeface="Times New Roman" pitchFamily="18" charset="0"/>
              </a:rPr>
              <a:t> et </a:t>
            </a:r>
            <a:r>
              <a:rPr lang="en-US" sz="2800" dirty="0" err="1" smtClean="0">
                <a:latin typeface="Times New Roman" pitchFamily="18" charset="0"/>
                <a:cs typeface="Times New Roman" pitchFamily="18" charset="0"/>
              </a:rPr>
              <a:t>réalisme</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dans</a:t>
            </a:r>
            <a:r>
              <a:rPr lang="en-US" sz="2800" dirty="0" smtClean="0">
                <a:latin typeface="Times New Roman" pitchFamily="18" charset="0"/>
                <a:cs typeface="Times New Roman" pitchFamily="18" charset="0"/>
              </a:rPr>
              <a:t> le cadre de </a:t>
            </a:r>
            <a:r>
              <a:rPr lang="en-US" sz="2800" dirty="0" err="1" smtClean="0">
                <a:latin typeface="Times New Roman" pitchFamily="18" charset="0"/>
                <a:cs typeface="Times New Roman" pitchFamily="18" charset="0"/>
              </a:rPr>
              <a:t>ce</a:t>
            </a:r>
            <a:r>
              <a:rPr lang="en-US" sz="2800" dirty="0" smtClean="0">
                <a:latin typeface="Times New Roman" pitchFamily="18" charset="0"/>
                <a:cs typeface="Times New Roman" pitchFamily="18" charset="0"/>
              </a:rPr>
              <a:t> </a:t>
            </a:r>
            <a:r>
              <a:rPr lang="en-US" sz="2800" dirty="0" smtClean="0">
                <a:latin typeface="Times New Roman" pitchFamily="18" charset="0"/>
                <a:cs typeface="Times New Roman" pitchFamily="18" charset="0"/>
              </a:rPr>
              <a:t> Forum, pour un </a:t>
            </a:r>
            <a:r>
              <a:rPr lang="en-US" sz="2800" dirty="0" err="1" smtClean="0">
                <a:latin typeface="Times New Roman" pitchFamily="18" charset="0"/>
                <a:cs typeface="Times New Roman" pitchFamily="18" charset="0"/>
              </a:rPr>
              <a:t>é</a:t>
            </a:r>
            <a:r>
              <a:rPr lang="en-US" sz="2800" dirty="0" err="1" smtClean="0">
                <a:latin typeface="Times New Roman" pitchFamily="18" charset="0"/>
                <a:cs typeface="Times New Roman" pitchFamily="18" charset="0"/>
              </a:rPr>
              <a:t>panouissement</a:t>
            </a:r>
            <a:r>
              <a:rPr lang="en-US" sz="2800" dirty="0" smtClean="0">
                <a:latin typeface="Times New Roman" pitchFamily="18" charset="0"/>
                <a:cs typeface="Times New Roman" pitchFamily="18" charset="0"/>
              </a:rPr>
              <a:t> durable des PME </a:t>
            </a:r>
            <a:r>
              <a:rPr lang="en-US" sz="2800" dirty="0" err="1" smtClean="0">
                <a:latin typeface="Times New Roman" pitchFamily="18" charset="0"/>
                <a:cs typeface="Times New Roman" pitchFamily="18" charset="0"/>
              </a:rPr>
              <a:t>gabonaises</a:t>
            </a:r>
            <a:r>
              <a:rPr lang="en-US" sz="2800" dirty="0" smtClean="0">
                <a:latin typeface="Times New Roman" pitchFamily="18" charset="0"/>
                <a:cs typeface="Times New Roman" pitchFamily="18" charset="0"/>
              </a:rPr>
              <a:t>.</a:t>
            </a:r>
            <a:endParaRPr lang="en-US" sz="2800" dirty="0" smtClean="0">
              <a:latin typeface="Times New Roman" pitchFamily="18" charset="0"/>
              <a:cs typeface="Times New Roman" pitchFamily="18" charset="0"/>
            </a:endParaRPr>
          </a:p>
        </p:txBody>
      </p:sp>
      <p:sp>
        <p:nvSpPr>
          <p:cNvPr id="5" name="Slide Number Placeholder 4"/>
          <p:cNvSpPr>
            <a:spLocks noGrp="1"/>
          </p:cNvSpPr>
          <p:nvPr>
            <p:ph type="sldNum" sz="quarter" idx="12"/>
          </p:nvPr>
        </p:nvSpPr>
        <p:spPr/>
        <p:txBody>
          <a:bodyPr/>
          <a:lstStyle/>
          <a:p>
            <a:fld id="{9E402229-31B6-4F12-B147-913018B24454}" type="slidenum">
              <a:rPr kumimoji="1" lang="fr-FR" smtClean="0"/>
              <a:pPr/>
              <a:t>16</a:t>
            </a:fld>
            <a:endParaRPr kumimoji="1" lang="fr-FR" dirty="0"/>
          </a:p>
        </p:txBody>
      </p:sp>
      <p:sp>
        <p:nvSpPr>
          <p:cNvPr id="6" name="Footer Placeholder 5"/>
          <p:cNvSpPr>
            <a:spLocks noGrp="1"/>
          </p:cNvSpPr>
          <p:nvPr>
            <p:ph type="ftr" sz="quarter" idx="11"/>
          </p:nvPr>
        </p:nvSpPr>
        <p:spPr/>
        <p:txBody>
          <a:bodyPr/>
          <a:lstStyle/>
          <a:p>
            <a:endParaRPr kumimoji="1" lang="fr-F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kumimoji="1" lang="en-US" dirty="0" smtClean="0"/>
              <a:t>Je </a:t>
            </a:r>
            <a:r>
              <a:rPr kumimoji="1" lang="en-US" dirty="0" err="1" smtClean="0"/>
              <a:t>vous</a:t>
            </a:r>
            <a:r>
              <a:rPr kumimoji="1" lang="en-US" dirty="0" smtClean="0"/>
              <a:t> </a:t>
            </a:r>
            <a:r>
              <a:rPr kumimoji="1" lang="en-US" dirty="0" err="1" smtClean="0"/>
              <a:t>remercie</a:t>
            </a:r>
            <a:endParaRPr kumimoji="1" lang="fr-FR" dirty="0"/>
          </a:p>
        </p:txBody>
      </p:sp>
      <p:graphicFrame>
        <p:nvGraphicFramePr>
          <p:cNvPr id="4" name="Content Placeholder 3"/>
          <p:cNvGraphicFramePr>
            <a:graphicFrameLocks noGrp="1"/>
          </p:cNvGraphicFramePr>
          <p:nvPr>
            <p:ph idx="1"/>
          </p:nvPr>
        </p:nvGraphicFramePr>
        <p:xfrm>
          <a:off x="457200" y="1600200"/>
          <a:ext cx="8229600" cy="762000"/>
        </p:xfrm>
        <a:graphic>
          <a:graphicData uri="http://schemas.openxmlformats.org/drawingml/2006/table">
            <a:tbl>
              <a:tblPr firstRow="1" bandRow="1">
                <a:tableStyleId>{5C22544A-7EE6-4342-B048-85BDC9FD1C3A}</a:tableStyleId>
              </a:tblPr>
              <a:tblGrid>
                <a:gridCol w="1645920"/>
                <a:gridCol w="1645920"/>
                <a:gridCol w="1645920"/>
                <a:gridCol w="1645920"/>
                <a:gridCol w="1645920"/>
              </a:tblGrid>
              <a:tr h="370840">
                <a:tc>
                  <a:txBody>
                    <a:bodyPr/>
                    <a:lstStyle/>
                    <a:p>
                      <a:endParaRPr lang="fr-FR" dirty="0"/>
                    </a:p>
                  </a:txBody>
                  <a:tcPr/>
                </a:tc>
                <a:tc>
                  <a:txBody>
                    <a:bodyPr/>
                    <a:lstStyle/>
                    <a:p>
                      <a:endParaRPr lang="fr-FR"/>
                    </a:p>
                  </a:txBody>
                  <a:tcPr/>
                </a:tc>
                <a:tc>
                  <a:txBody>
                    <a:bodyPr/>
                    <a:lstStyle/>
                    <a:p>
                      <a:endParaRPr lang="fr-FR"/>
                    </a:p>
                  </a:txBody>
                  <a:tcPr/>
                </a:tc>
                <a:tc>
                  <a:txBody>
                    <a:bodyPr/>
                    <a:lstStyle/>
                    <a:p>
                      <a:endParaRPr lang="fr-FR"/>
                    </a:p>
                  </a:txBody>
                  <a:tcPr/>
                </a:tc>
                <a:tc>
                  <a:txBody>
                    <a:bodyPr/>
                    <a:lstStyle/>
                    <a:p>
                      <a:endParaRPr lang="fr-FR"/>
                    </a:p>
                  </a:txBody>
                  <a:tcPr/>
                </a:tc>
              </a:tr>
              <a:tr h="391160">
                <a:tc>
                  <a:txBody>
                    <a:bodyPr/>
                    <a:lstStyle/>
                    <a:p>
                      <a:endParaRPr lang="fr-FR"/>
                    </a:p>
                  </a:txBody>
                  <a:tcPr/>
                </a:tc>
                <a:tc>
                  <a:txBody>
                    <a:bodyPr/>
                    <a:lstStyle/>
                    <a:p>
                      <a:endParaRPr lang="fr-FR"/>
                    </a:p>
                  </a:txBody>
                  <a:tcPr/>
                </a:tc>
                <a:tc>
                  <a:txBody>
                    <a:bodyPr/>
                    <a:lstStyle/>
                    <a:p>
                      <a:endParaRPr lang="fr-FR" dirty="0"/>
                    </a:p>
                  </a:txBody>
                  <a:tcPr/>
                </a:tc>
                <a:tc>
                  <a:txBody>
                    <a:bodyPr/>
                    <a:lstStyle/>
                    <a:p>
                      <a:endParaRPr lang="fr-FR"/>
                    </a:p>
                  </a:txBody>
                  <a:tcPr/>
                </a:tc>
                <a:tc>
                  <a:txBody>
                    <a:bodyPr/>
                    <a:lstStyle/>
                    <a:p>
                      <a:endParaRPr lang="fr-FR"/>
                    </a:p>
                  </a:txBody>
                  <a:tcPr/>
                </a:tc>
              </a:tr>
            </a:tbl>
          </a:graphicData>
        </a:graphic>
      </p:graphicFrame>
      <p:sp>
        <p:nvSpPr>
          <p:cNvPr id="5" name="Slide Number Placeholder 4"/>
          <p:cNvSpPr>
            <a:spLocks noGrp="1"/>
          </p:cNvSpPr>
          <p:nvPr>
            <p:ph type="sldNum" sz="quarter" idx="12"/>
          </p:nvPr>
        </p:nvSpPr>
        <p:spPr/>
        <p:txBody>
          <a:bodyPr/>
          <a:lstStyle/>
          <a:p>
            <a:fld id="{9E402229-31B6-4F12-B147-913018B24454}" type="slidenum">
              <a:rPr kumimoji="1" lang="fr-FR" smtClean="0"/>
              <a:pPr/>
              <a:t>17</a:t>
            </a:fld>
            <a:endParaRPr kumimoji="1" lang="fr-FR"/>
          </a:p>
        </p:txBody>
      </p:sp>
      <p:sp>
        <p:nvSpPr>
          <p:cNvPr id="6" name="Footer Placeholder 5"/>
          <p:cNvSpPr>
            <a:spLocks noGrp="1"/>
          </p:cNvSpPr>
          <p:nvPr>
            <p:ph type="ftr" sz="quarter" idx="11"/>
          </p:nvPr>
        </p:nvSpPr>
        <p:spPr/>
        <p:txBody>
          <a:bodyPr/>
          <a:lstStyle/>
          <a:p>
            <a:endParaRPr kumimoji="1" lang="fr-F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1" lang="en-US" dirty="0" smtClean="0"/>
              <a:t>PRESENTATION DE L’EXPOSE</a:t>
            </a:r>
            <a:endParaRPr kumimoji="1" lang="fr-FR" dirty="0"/>
          </a:p>
        </p:txBody>
      </p:sp>
      <p:sp>
        <p:nvSpPr>
          <p:cNvPr id="3" name="Content Placeholder 2"/>
          <p:cNvSpPr>
            <a:spLocks noGrp="1"/>
          </p:cNvSpPr>
          <p:nvPr>
            <p:ph idx="1"/>
          </p:nvPr>
        </p:nvSpPr>
        <p:spPr/>
        <p:txBody>
          <a:bodyPr>
            <a:normAutofit fontScale="70000" lnSpcReduction="20000"/>
          </a:bodyPr>
          <a:lstStyle/>
          <a:p>
            <a:r>
              <a:rPr kumimoji="1" lang="en-US" b="1" dirty="0" err="1" smtClean="0">
                <a:solidFill>
                  <a:srgbClr val="0070C0"/>
                </a:solidFill>
              </a:rPr>
              <a:t>Thématique</a:t>
            </a:r>
            <a:r>
              <a:rPr kumimoji="1" lang="en-US" b="1" dirty="0" smtClean="0">
                <a:solidFill>
                  <a:srgbClr val="00B0F0"/>
                </a:solidFill>
              </a:rPr>
              <a:t>: Le </a:t>
            </a:r>
            <a:r>
              <a:rPr kumimoji="1" lang="en-US" b="1" dirty="0" err="1" smtClean="0">
                <a:solidFill>
                  <a:srgbClr val="00B0F0"/>
                </a:solidFill>
              </a:rPr>
              <a:t>Fonds</a:t>
            </a:r>
            <a:r>
              <a:rPr kumimoji="1" lang="en-US" b="1" dirty="0" smtClean="0">
                <a:solidFill>
                  <a:srgbClr val="00B0F0"/>
                </a:solidFill>
              </a:rPr>
              <a:t> </a:t>
            </a:r>
            <a:r>
              <a:rPr kumimoji="1" lang="en-US" b="1" dirty="0" err="1" smtClean="0">
                <a:solidFill>
                  <a:srgbClr val="00B0F0"/>
                </a:solidFill>
              </a:rPr>
              <a:t>Catalytique</a:t>
            </a:r>
            <a:r>
              <a:rPr kumimoji="1" lang="en-US" b="1" dirty="0" smtClean="0">
                <a:solidFill>
                  <a:srgbClr val="00B0F0"/>
                </a:solidFill>
              </a:rPr>
              <a:t>: Un Instrument pour </a:t>
            </a:r>
            <a:r>
              <a:rPr kumimoji="1" lang="en-US" b="1" dirty="0" err="1" smtClean="0">
                <a:solidFill>
                  <a:srgbClr val="00B0F0"/>
                </a:solidFill>
              </a:rPr>
              <a:t>l’Accompagnement</a:t>
            </a:r>
            <a:r>
              <a:rPr kumimoji="1" lang="en-US" b="1" dirty="0" smtClean="0">
                <a:solidFill>
                  <a:srgbClr val="00B0F0"/>
                </a:solidFill>
              </a:rPr>
              <a:t> des PME </a:t>
            </a:r>
            <a:r>
              <a:rPr kumimoji="1" lang="en-US" b="1" dirty="0" err="1" smtClean="0">
                <a:solidFill>
                  <a:srgbClr val="00B0F0"/>
                </a:solidFill>
              </a:rPr>
              <a:t>Gabonaises</a:t>
            </a:r>
            <a:r>
              <a:rPr kumimoji="1" lang="en-US" b="1" dirty="0" smtClean="0"/>
              <a:t>. </a:t>
            </a:r>
          </a:p>
          <a:p>
            <a:r>
              <a:rPr lang="en-US" b="1" dirty="0" smtClean="0"/>
              <a:t>I. Introduction;</a:t>
            </a:r>
          </a:p>
          <a:p>
            <a:r>
              <a:rPr kumimoji="1" lang="en-US" b="1" dirty="0" smtClean="0"/>
              <a:t>II. </a:t>
            </a:r>
            <a:r>
              <a:rPr kumimoji="1" lang="en-US" b="1" dirty="0" err="1" smtClean="0"/>
              <a:t>Etat</a:t>
            </a:r>
            <a:r>
              <a:rPr kumimoji="1" lang="en-US" b="1" dirty="0" smtClean="0"/>
              <a:t> des </a:t>
            </a:r>
            <a:r>
              <a:rPr kumimoji="1" lang="en-US" b="1" dirty="0" err="1" smtClean="0"/>
              <a:t>Lieux</a:t>
            </a:r>
            <a:r>
              <a:rPr kumimoji="1" lang="en-US" b="1" dirty="0" smtClean="0"/>
              <a:t>: </a:t>
            </a:r>
            <a:r>
              <a:rPr kumimoji="1" lang="en-US" b="1" dirty="0" err="1" smtClean="0"/>
              <a:t>Environnement</a:t>
            </a:r>
            <a:r>
              <a:rPr kumimoji="1" lang="en-US" b="1" dirty="0" smtClean="0"/>
              <a:t> et </a:t>
            </a:r>
            <a:r>
              <a:rPr lang="en-US" altLang="ja-JP" b="1" dirty="0" err="1" smtClean="0"/>
              <a:t>Problématiques</a:t>
            </a:r>
            <a:r>
              <a:rPr lang="en-US" altLang="ja-JP" b="1" dirty="0" smtClean="0"/>
              <a:t> de </a:t>
            </a:r>
            <a:r>
              <a:rPr lang="en-US" altLang="ja-JP" b="1" dirty="0" err="1" smtClean="0"/>
              <a:t>financement</a:t>
            </a:r>
            <a:r>
              <a:rPr lang="en-US" altLang="ja-JP" b="1" dirty="0" smtClean="0"/>
              <a:t>  des PME;</a:t>
            </a:r>
          </a:p>
          <a:p>
            <a:r>
              <a:rPr kumimoji="1" lang="en-US" b="1" dirty="0" smtClean="0"/>
              <a:t>III. </a:t>
            </a:r>
            <a:r>
              <a:rPr lang="en-US" altLang="ja-JP" b="1" dirty="0" err="1" smtClean="0"/>
              <a:t>Projet</a:t>
            </a:r>
            <a:r>
              <a:rPr lang="en-US" altLang="ja-JP" b="1" dirty="0" smtClean="0"/>
              <a:t> de Promotion de </a:t>
            </a:r>
            <a:r>
              <a:rPr lang="en-US" altLang="ja-JP" b="1" dirty="0" err="1" smtClean="0"/>
              <a:t>l’Investissement</a:t>
            </a:r>
            <a:r>
              <a:rPr lang="en-US" altLang="ja-JP" b="1" dirty="0" smtClean="0"/>
              <a:t> et de la </a:t>
            </a:r>
            <a:r>
              <a:rPr lang="en-US" altLang="ja-JP" b="1" dirty="0" err="1" smtClean="0"/>
              <a:t>competitivité</a:t>
            </a:r>
            <a:r>
              <a:rPr lang="en-US" altLang="ja-JP" b="1" dirty="0" smtClean="0"/>
              <a:t> </a:t>
            </a:r>
            <a:r>
              <a:rPr lang="en-US" altLang="ja-JP" b="1" dirty="0" err="1" smtClean="0"/>
              <a:t>soutenu</a:t>
            </a:r>
            <a:r>
              <a:rPr lang="en-US" altLang="ja-JP" b="1" dirty="0" smtClean="0"/>
              <a:t> par la </a:t>
            </a:r>
            <a:r>
              <a:rPr lang="en-US" altLang="ja-JP" b="1" dirty="0" err="1" smtClean="0"/>
              <a:t>Banque</a:t>
            </a:r>
            <a:r>
              <a:rPr lang="en-US" altLang="ja-JP" b="1" dirty="0" smtClean="0"/>
              <a:t> </a:t>
            </a:r>
            <a:r>
              <a:rPr lang="en-US" altLang="ja-JP" b="1" dirty="0" err="1" smtClean="0"/>
              <a:t>Mondiale</a:t>
            </a:r>
            <a:r>
              <a:rPr kumimoji="1" lang="en-US" b="1" dirty="0" smtClean="0"/>
              <a:t>;</a:t>
            </a:r>
          </a:p>
          <a:p>
            <a:r>
              <a:rPr kumimoji="1" lang="en-US" b="1" dirty="0" smtClean="0"/>
              <a:t>IV. </a:t>
            </a:r>
            <a:r>
              <a:rPr lang="en-US" altLang="ja-JP" b="1" dirty="0" smtClean="0"/>
              <a:t>Prospective </a:t>
            </a:r>
            <a:r>
              <a:rPr lang="en-US" altLang="ja-JP" b="1" dirty="0" err="1" smtClean="0"/>
              <a:t>sur</a:t>
            </a:r>
            <a:r>
              <a:rPr lang="en-US" altLang="ja-JP" b="1" dirty="0" smtClean="0"/>
              <a:t> Le </a:t>
            </a:r>
            <a:r>
              <a:rPr lang="en-US" altLang="ja-JP" b="1" dirty="0" err="1" smtClean="0"/>
              <a:t>Fonds</a:t>
            </a:r>
            <a:r>
              <a:rPr lang="en-US" altLang="ja-JP" b="1" dirty="0" smtClean="0"/>
              <a:t> </a:t>
            </a:r>
            <a:r>
              <a:rPr lang="en-US" altLang="ja-JP" b="1" dirty="0" err="1" smtClean="0"/>
              <a:t>Catalytique</a:t>
            </a:r>
            <a:r>
              <a:rPr lang="en-US" altLang="ja-JP" b="1" dirty="0" smtClean="0"/>
              <a:t>: </a:t>
            </a:r>
            <a:r>
              <a:rPr kumimoji="1" lang="en-US" b="1" dirty="0" smtClean="0"/>
              <a:t>Perspectives </a:t>
            </a:r>
            <a:r>
              <a:rPr kumimoji="1" lang="en-US" b="1" dirty="0" smtClean="0"/>
              <a:t>et </a:t>
            </a:r>
            <a:r>
              <a:rPr kumimoji="1" lang="en-US" b="1" dirty="0" err="1" smtClean="0"/>
              <a:t>Recommandations</a:t>
            </a:r>
            <a:r>
              <a:rPr kumimoji="1" lang="en-US" b="1" dirty="0" smtClean="0"/>
              <a:t>;</a:t>
            </a:r>
          </a:p>
          <a:p>
            <a:r>
              <a:rPr lang="en-US" b="1" dirty="0" smtClean="0"/>
              <a:t>V. </a:t>
            </a:r>
            <a:r>
              <a:rPr lang="en-US" altLang="ja-JP" b="1" dirty="0" err="1" smtClean="0"/>
              <a:t>Fonds</a:t>
            </a:r>
            <a:r>
              <a:rPr lang="en-US" altLang="ja-JP" b="1" dirty="0" smtClean="0"/>
              <a:t> </a:t>
            </a:r>
            <a:r>
              <a:rPr lang="en-US" altLang="ja-JP" b="1" dirty="0" err="1" smtClean="0"/>
              <a:t>Catalytique</a:t>
            </a:r>
            <a:r>
              <a:rPr lang="en-US" altLang="ja-JP" b="1" dirty="0" smtClean="0"/>
              <a:t> FOCA-PME: </a:t>
            </a:r>
            <a:r>
              <a:rPr lang="en-US" altLang="ja-JP" b="1" dirty="0" smtClean="0"/>
              <a:t>Propositions </a:t>
            </a:r>
            <a:r>
              <a:rPr lang="en-US" altLang="ja-JP" b="1" dirty="0" err="1" smtClean="0"/>
              <a:t>Complémentaires</a:t>
            </a:r>
            <a:r>
              <a:rPr lang="en-US" altLang="ja-JP" b="1" dirty="0" smtClean="0"/>
              <a:t>;</a:t>
            </a:r>
          </a:p>
          <a:p>
            <a:r>
              <a:rPr lang="en-US" b="1" dirty="0" smtClean="0"/>
              <a:t>VI. </a:t>
            </a:r>
            <a:r>
              <a:rPr lang="fr-FR" altLang="ja-JP" b="1" dirty="0" smtClean="0"/>
              <a:t>Synthèses des Recommandations pour le Forum des PME;</a:t>
            </a:r>
            <a:endParaRPr kumimoji="1" lang="en-US" b="1" dirty="0" smtClean="0"/>
          </a:p>
          <a:p>
            <a:r>
              <a:rPr lang="en-US" b="1" dirty="0" smtClean="0"/>
              <a:t>V. Conclusion</a:t>
            </a:r>
            <a:endParaRPr kumimoji="1" lang="fr-FR" b="1" dirty="0"/>
          </a:p>
        </p:txBody>
      </p:sp>
      <p:sp>
        <p:nvSpPr>
          <p:cNvPr id="4" name="Slide Number Placeholder 3"/>
          <p:cNvSpPr>
            <a:spLocks noGrp="1"/>
          </p:cNvSpPr>
          <p:nvPr>
            <p:ph type="sldNum" sz="quarter" idx="12"/>
          </p:nvPr>
        </p:nvSpPr>
        <p:spPr/>
        <p:txBody>
          <a:bodyPr/>
          <a:lstStyle/>
          <a:p>
            <a:fld id="{9E402229-31B6-4F12-B147-913018B24454}" type="slidenum">
              <a:rPr kumimoji="1" lang="fr-FR" smtClean="0"/>
              <a:pPr/>
              <a:t>2</a:t>
            </a:fld>
            <a:endParaRPr kumimoji="1" lang="fr-FR"/>
          </a:p>
        </p:txBody>
      </p:sp>
      <p:sp>
        <p:nvSpPr>
          <p:cNvPr id="5" name="Footer Placeholder 4"/>
          <p:cNvSpPr>
            <a:spLocks noGrp="1"/>
          </p:cNvSpPr>
          <p:nvPr>
            <p:ph type="ftr" sz="quarter" idx="11"/>
          </p:nvPr>
        </p:nvSpPr>
        <p:spPr/>
        <p:txBody>
          <a:bodyPr/>
          <a:lstStyle/>
          <a:p>
            <a:endParaRPr kumimoji="1" lang="fr-F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533400"/>
          </a:xfrm>
        </p:spPr>
        <p:txBody>
          <a:bodyPr>
            <a:normAutofit fontScale="90000"/>
          </a:bodyPr>
          <a:lstStyle/>
          <a:p>
            <a:r>
              <a:rPr kumimoji="1" lang="fr-FR" dirty="0" smtClean="0"/>
              <a:t>I. I</a:t>
            </a:r>
            <a:r>
              <a:rPr kumimoji="1" lang="fr-FR" sz="3600" dirty="0" smtClean="0"/>
              <a:t>ntroduction</a:t>
            </a:r>
            <a:endParaRPr kumimoji="1" lang="fr-FR" sz="3600" dirty="0"/>
          </a:p>
        </p:txBody>
      </p:sp>
      <p:sp>
        <p:nvSpPr>
          <p:cNvPr id="3" name="Content Placeholder 2"/>
          <p:cNvSpPr>
            <a:spLocks noGrp="1"/>
          </p:cNvSpPr>
          <p:nvPr>
            <p:ph idx="1"/>
          </p:nvPr>
        </p:nvSpPr>
        <p:spPr>
          <a:xfrm>
            <a:off x="152400" y="762000"/>
            <a:ext cx="8763000" cy="6248400"/>
          </a:xfrm>
        </p:spPr>
        <p:txBody>
          <a:bodyPr>
            <a:noAutofit/>
          </a:bodyPr>
          <a:lstStyle/>
          <a:p>
            <a:pPr algn="just"/>
            <a:r>
              <a:rPr lang="fr-BE" altLang="ja-JP" sz="1400" dirty="0">
                <a:latin typeface="Comic Sans MS" pitchFamily="66" charset="0"/>
              </a:rPr>
              <a:t>D’après le rapport </a:t>
            </a:r>
            <a:r>
              <a:rPr lang="fr-BE" altLang="ja-JP" sz="1400" i="1" dirty="0" err="1">
                <a:latin typeface="Comic Sans MS" pitchFamily="66" charset="0"/>
              </a:rPr>
              <a:t>Doing</a:t>
            </a:r>
            <a:r>
              <a:rPr lang="fr-BE" altLang="ja-JP" sz="1400" i="1" dirty="0">
                <a:latin typeface="Comic Sans MS" pitchFamily="66" charset="0"/>
              </a:rPr>
              <a:t> Business </a:t>
            </a:r>
            <a:r>
              <a:rPr lang="fr-BE" altLang="ja-JP" sz="1400" i="1" dirty="0" smtClean="0">
                <a:latin typeface="Comic Sans MS" pitchFamily="66" charset="0"/>
              </a:rPr>
              <a:t>2014</a:t>
            </a:r>
            <a:r>
              <a:rPr lang="fr-BE" altLang="ja-JP" sz="1400" dirty="0" smtClean="0">
                <a:latin typeface="Comic Sans MS" pitchFamily="66" charset="0"/>
              </a:rPr>
              <a:t> </a:t>
            </a:r>
            <a:r>
              <a:rPr lang="fr-BE" altLang="ja-JP" sz="1400" dirty="0">
                <a:latin typeface="Comic Sans MS" pitchFamily="66" charset="0"/>
              </a:rPr>
              <a:t>de la Banque Mondiale, les performances du Gabon en matière de climat des </a:t>
            </a:r>
            <a:r>
              <a:rPr lang="fr-BE" altLang="ja-JP" sz="1400" dirty="0" smtClean="0">
                <a:latin typeface="Comic Sans MS" pitchFamily="66" charset="0"/>
              </a:rPr>
              <a:t>affaires, quoiqu’en légère amélioration,  sont encore en deçà des attentes. </a:t>
            </a:r>
            <a:r>
              <a:rPr lang="fr-BE" altLang="ja-JP" sz="1400" dirty="0">
                <a:latin typeface="Comic Sans MS" pitchFamily="66" charset="0"/>
              </a:rPr>
              <a:t>Le Gabon y occupe actuellement la </a:t>
            </a:r>
            <a:r>
              <a:rPr lang="fr-BE" altLang="ja-JP" sz="1400" dirty="0" smtClean="0">
                <a:latin typeface="Comic Sans MS" pitchFamily="66" charset="0"/>
              </a:rPr>
              <a:t>163</a:t>
            </a:r>
            <a:r>
              <a:rPr lang="fr-BE" altLang="ja-JP" sz="1400" baseline="30000" dirty="0" smtClean="0">
                <a:latin typeface="Comic Sans MS" pitchFamily="66" charset="0"/>
              </a:rPr>
              <a:t>ème</a:t>
            </a:r>
            <a:r>
              <a:rPr lang="fr-BE" altLang="ja-JP" sz="1400" dirty="0" smtClean="0">
                <a:latin typeface="Comic Sans MS" pitchFamily="66" charset="0"/>
              </a:rPr>
              <a:t> </a:t>
            </a:r>
            <a:r>
              <a:rPr lang="fr-BE" altLang="ja-JP" sz="1400" dirty="0">
                <a:latin typeface="Comic Sans MS" pitchFamily="66" charset="0"/>
              </a:rPr>
              <a:t>place sur un total de 183 pays en </a:t>
            </a:r>
            <a:r>
              <a:rPr lang="fr-BE" altLang="ja-JP" sz="1400" dirty="0" smtClean="0">
                <a:latin typeface="Comic Sans MS" pitchFamily="66" charset="0"/>
              </a:rPr>
              <a:t>2013, </a:t>
            </a:r>
            <a:r>
              <a:rPr lang="fr-BE" altLang="ja-JP" sz="1400" dirty="0">
                <a:latin typeface="Comic Sans MS" pitchFamily="66" charset="0"/>
              </a:rPr>
              <a:t>en termes de facilitation des affaires. </a:t>
            </a:r>
            <a:endParaRPr lang="ja-JP" altLang="ja-JP" sz="1400">
              <a:latin typeface="Comic Sans MS" pitchFamily="66" charset="0"/>
            </a:endParaRPr>
          </a:p>
          <a:p>
            <a:pPr algn="just"/>
            <a:r>
              <a:rPr lang="fr-BE" altLang="ja-JP" sz="1400" dirty="0" smtClean="0">
                <a:latin typeface="Comic Sans MS" pitchFamily="66" charset="0"/>
              </a:rPr>
              <a:t>Le Président de la République, Son Excellence Ali BONGO ONDIMBA et le Gouvernement ont pris la pleine dimension de cette problématique. C’est ainsi que des </a:t>
            </a:r>
            <a:r>
              <a:rPr lang="fr-BE" altLang="ja-JP" sz="1400" dirty="0" smtClean="0">
                <a:latin typeface="Comic Sans MS" pitchFamily="66" charset="0"/>
              </a:rPr>
              <a:t>réformes </a:t>
            </a:r>
            <a:r>
              <a:rPr lang="fr-BE" altLang="ja-JP" sz="1400" dirty="0" smtClean="0">
                <a:latin typeface="Comic Sans MS" pitchFamily="66" charset="0"/>
              </a:rPr>
              <a:t>importantes sont mises en œuvre avec l’appui des partenaires au développement.  Celles-ci visent à corriger </a:t>
            </a:r>
            <a:r>
              <a:rPr lang="fr-BE" altLang="ja-JP" sz="1400" dirty="0">
                <a:latin typeface="Comic Sans MS" pitchFamily="66" charset="0"/>
              </a:rPr>
              <a:t>les différentes entraves au développement des affaires au Gabon, et plus largement </a:t>
            </a:r>
            <a:r>
              <a:rPr lang="fr-BE" altLang="ja-JP" sz="1400" dirty="0" smtClean="0">
                <a:latin typeface="Comic Sans MS" pitchFamily="66" charset="0"/>
              </a:rPr>
              <a:t>à rendre </a:t>
            </a:r>
            <a:r>
              <a:rPr lang="fr-BE" altLang="ja-JP" sz="1400" dirty="0">
                <a:latin typeface="Comic Sans MS" pitchFamily="66" charset="0"/>
              </a:rPr>
              <a:t>l’économie gabonaise plus attractive </a:t>
            </a:r>
            <a:r>
              <a:rPr lang="fr-BE" altLang="ja-JP" sz="1400" dirty="0" smtClean="0">
                <a:latin typeface="Comic Sans MS" pitchFamily="66" charset="0"/>
              </a:rPr>
              <a:t>aux investisseurs locaux et étrangers afin de promouvoir le </a:t>
            </a:r>
            <a:r>
              <a:rPr lang="en-US" altLang="ja-JP" sz="1400" dirty="0" err="1" smtClean="0">
                <a:latin typeface="Comic Sans MS" pitchFamily="66" charset="0"/>
              </a:rPr>
              <a:t>financement</a:t>
            </a:r>
            <a:r>
              <a:rPr lang="en-US" altLang="ja-JP" sz="1400" dirty="0" smtClean="0">
                <a:latin typeface="Comic Sans MS" pitchFamily="66" charset="0"/>
              </a:rPr>
              <a:t> du Plan </a:t>
            </a:r>
            <a:r>
              <a:rPr lang="en-US" altLang="ja-JP" sz="1400" dirty="0" err="1" smtClean="0">
                <a:latin typeface="Comic Sans MS" pitchFamily="66" charset="0"/>
              </a:rPr>
              <a:t>Stratégique</a:t>
            </a:r>
            <a:r>
              <a:rPr lang="en-US" altLang="ja-JP" sz="1400" dirty="0" smtClean="0">
                <a:latin typeface="Comic Sans MS" pitchFamily="66" charset="0"/>
              </a:rPr>
              <a:t> </a:t>
            </a:r>
            <a:r>
              <a:rPr lang="en-US" altLang="ja-JP" sz="1400" dirty="0" smtClean="0">
                <a:latin typeface="Comic Sans MS" pitchFamily="66" charset="0"/>
              </a:rPr>
              <a:t>Gabon Emergent </a:t>
            </a:r>
            <a:r>
              <a:rPr lang="en-US" altLang="ja-JP" sz="1400" b="1" dirty="0" smtClean="0">
                <a:latin typeface="Comic Sans MS" pitchFamily="66" charset="0"/>
              </a:rPr>
              <a:t>(PSGE)</a:t>
            </a:r>
            <a:r>
              <a:rPr lang="fr-BE" altLang="ja-JP" sz="1400" b="1" dirty="0" smtClean="0">
                <a:latin typeface="Comic Sans MS" pitchFamily="66" charset="0"/>
              </a:rPr>
              <a:t>. </a:t>
            </a:r>
            <a:endParaRPr lang="fr-FR" altLang="ja-JP" sz="1400" b="1" dirty="0" smtClean="0">
              <a:latin typeface="Comic Sans MS" pitchFamily="66" charset="0"/>
            </a:endParaRPr>
          </a:p>
          <a:p>
            <a:pPr algn="just"/>
            <a:r>
              <a:rPr lang="fr-BE" altLang="ja-JP" sz="1400" dirty="0" smtClean="0">
                <a:latin typeface="Comic Sans MS" pitchFamily="66" charset="0"/>
              </a:rPr>
              <a:t>L’ambition clairement exprimée des plus Hautes Autorités du pays est donc  </a:t>
            </a:r>
            <a:r>
              <a:rPr lang="fr-BE" altLang="ja-JP" sz="1400" dirty="0">
                <a:latin typeface="Comic Sans MS" pitchFamily="66" charset="0"/>
              </a:rPr>
              <a:t>de « </a:t>
            </a:r>
            <a:r>
              <a:rPr lang="fr-BE" altLang="ja-JP" sz="1400" b="1" dirty="0">
                <a:latin typeface="Comic Sans MS" pitchFamily="66" charset="0"/>
              </a:rPr>
              <a:t>Faire du Gabon un pays disposant d’un environnement </a:t>
            </a:r>
            <a:r>
              <a:rPr lang="fr-BE" altLang="ja-JP" sz="1400" b="1" dirty="0" smtClean="0">
                <a:latin typeface="Comic Sans MS" pitchFamily="66" charset="0"/>
              </a:rPr>
              <a:t>des  </a:t>
            </a:r>
            <a:r>
              <a:rPr lang="fr-BE" altLang="ja-JP" sz="1400" b="1" dirty="0">
                <a:latin typeface="Comic Sans MS" pitchFamily="66" charset="0"/>
              </a:rPr>
              <a:t>affaires de classe internationale </a:t>
            </a:r>
            <a:r>
              <a:rPr lang="fr-BE" altLang="ja-JP" sz="1400" b="1" dirty="0" smtClean="0">
                <a:latin typeface="Comic Sans MS" pitchFamily="66" charset="0"/>
              </a:rPr>
              <a:t>et qui se positionnerait parmi les </a:t>
            </a:r>
            <a:r>
              <a:rPr lang="fr-BE" altLang="ja-JP" sz="1400" b="1" u="sng" dirty="0" smtClean="0">
                <a:latin typeface="Comic Sans MS" pitchFamily="66" charset="0"/>
              </a:rPr>
              <a:t>10 premiers pays africains du </a:t>
            </a:r>
            <a:r>
              <a:rPr lang="fr-BE" altLang="ja-JP" sz="1400" b="1" u="sng" dirty="0" err="1" smtClean="0">
                <a:latin typeface="Comic Sans MS" pitchFamily="66" charset="0"/>
              </a:rPr>
              <a:t>Doing</a:t>
            </a:r>
            <a:r>
              <a:rPr lang="fr-BE" altLang="ja-JP" sz="1400" b="1" u="sng" dirty="0" smtClean="0">
                <a:latin typeface="Comic Sans MS" pitchFamily="66" charset="0"/>
              </a:rPr>
              <a:t> Business à l’horizon 2020</a:t>
            </a:r>
            <a:r>
              <a:rPr lang="fr-BE" altLang="ja-JP" sz="1400" b="1" dirty="0" smtClean="0">
                <a:latin typeface="Comic Sans MS" pitchFamily="66" charset="0"/>
              </a:rPr>
              <a:t>.</a:t>
            </a:r>
            <a:r>
              <a:rPr lang="fr-BE" altLang="ja-JP" sz="1400" dirty="0" smtClean="0">
                <a:latin typeface="Comic Sans MS" pitchFamily="66" charset="0"/>
              </a:rPr>
              <a:t>»</a:t>
            </a:r>
          </a:p>
          <a:p>
            <a:pPr algn="just"/>
            <a:r>
              <a:rPr lang="fr-BE" altLang="ja-JP" sz="1400" dirty="0" smtClean="0">
                <a:latin typeface="Comic Sans MS" pitchFamily="66" charset="0"/>
              </a:rPr>
              <a:t>la Banque Mondiale, à travers </a:t>
            </a:r>
            <a:r>
              <a:rPr lang="fr-BE" altLang="ja-JP" sz="1400" u="sng" dirty="0" smtClean="0">
                <a:latin typeface="Comic Sans MS" pitchFamily="66" charset="0"/>
              </a:rPr>
              <a:t>le Projet  de Promotion de l’Investissement et de la Compétitivité </a:t>
            </a:r>
            <a:r>
              <a:rPr lang="fr-BE" altLang="ja-JP" sz="1400" dirty="0" smtClean="0">
                <a:latin typeface="Comic Sans MS" pitchFamily="66" charset="0"/>
              </a:rPr>
              <a:t> accompagne le Gabon dans ce processus. La Banque Africaine de Développement (BAD) a également notifié sa volonté d’y participer. </a:t>
            </a:r>
          </a:p>
          <a:p>
            <a:pPr algn="just"/>
            <a:r>
              <a:rPr lang="fr-BE" altLang="ja-JP" sz="1400" dirty="0" smtClean="0">
                <a:latin typeface="Comic Sans MS" pitchFamily="66" charset="0"/>
              </a:rPr>
              <a:t> Les Axes prioritaires du plan d’action inclus:  (i) la facilitation des procédures de création d’entreprises; (ii) la modernisation du cadre </a:t>
            </a:r>
            <a:r>
              <a:rPr lang="fr-BE" altLang="ja-JP" sz="1400" dirty="0">
                <a:latin typeface="Comic Sans MS" pitchFamily="66" charset="0"/>
              </a:rPr>
              <a:t>de dialogue </a:t>
            </a:r>
            <a:r>
              <a:rPr lang="fr-BE" altLang="ja-JP" sz="1400" dirty="0" smtClean="0">
                <a:latin typeface="Comic Sans MS" pitchFamily="66" charset="0"/>
              </a:rPr>
              <a:t>public-privé; (iii) le renforcement de la </a:t>
            </a:r>
            <a:r>
              <a:rPr lang="fr-BE" altLang="ja-JP" sz="1400" dirty="0">
                <a:latin typeface="Comic Sans MS" pitchFamily="66" charset="0"/>
              </a:rPr>
              <a:t>promotion et </a:t>
            </a:r>
            <a:r>
              <a:rPr lang="fr-BE" altLang="ja-JP" sz="1400" dirty="0" smtClean="0">
                <a:latin typeface="Comic Sans MS" pitchFamily="66" charset="0"/>
              </a:rPr>
              <a:t>du </a:t>
            </a:r>
            <a:r>
              <a:rPr lang="fr-BE" altLang="ja-JP" sz="1400" dirty="0">
                <a:latin typeface="Comic Sans MS" pitchFamily="66" charset="0"/>
              </a:rPr>
              <a:t>marketing du </a:t>
            </a:r>
            <a:r>
              <a:rPr lang="fr-BE" altLang="ja-JP" sz="1400" dirty="0" smtClean="0">
                <a:latin typeface="Comic Sans MS" pitchFamily="66" charset="0"/>
              </a:rPr>
              <a:t>pays</a:t>
            </a:r>
            <a:r>
              <a:rPr lang="fr-BE" altLang="ja-JP" sz="1400" b="1" dirty="0" smtClean="0">
                <a:latin typeface="Comic Sans MS" pitchFamily="66" charset="0"/>
              </a:rPr>
              <a:t>; </a:t>
            </a:r>
            <a:r>
              <a:rPr lang="fr-BE" altLang="ja-JP" sz="1400" dirty="0" smtClean="0">
                <a:latin typeface="Comic Sans MS" pitchFamily="66" charset="0"/>
              </a:rPr>
              <a:t>(iv)</a:t>
            </a:r>
            <a:r>
              <a:rPr lang="fr-BE" altLang="ja-JP" sz="1400" b="1" dirty="0" smtClean="0">
                <a:latin typeface="Comic Sans MS" pitchFamily="66" charset="0"/>
              </a:rPr>
              <a:t> le </a:t>
            </a:r>
            <a:r>
              <a:rPr lang="fr-BE" altLang="ja-JP" sz="1400" b="1" dirty="0">
                <a:latin typeface="Comic Sans MS" pitchFamily="66" charset="0"/>
              </a:rPr>
              <a:t>développement </a:t>
            </a:r>
            <a:r>
              <a:rPr lang="fr-BE" altLang="ja-JP" sz="1400" b="1" dirty="0" smtClean="0">
                <a:latin typeface="Comic Sans MS" pitchFamily="66" charset="0"/>
              </a:rPr>
              <a:t>et l’accompagnement des </a:t>
            </a:r>
            <a:r>
              <a:rPr lang="fr-BE" altLang="ja-JP" sz="1400" b="1" dirty="0">
                <a:latin typeface="Comic Sans MS" pitchFamily="66" charset="0"/>
              </a:rPr>
              <a:t>PME à travers</a:t>
            </a:r>
            <a:r>
              <a:rPr lang="fr-BE" altLang="ja-JP" sz="1400" dirty="0">
                <a:latin typeface="Comic Sans MS" pitchFamily="66" charset="0"/>
              </a:rPr>
              <a:t> </a:t>
            </a:r>
            <a:r>
              <a:rPr lang="fr-BE" altLang="ja-JP" sz="1400" b="1" dirty="0" smtClean="0">
                <a:latin typeface="Comic Sans MS" pitchFamily="66" charset="0"/>
              </a:rPr>
              <a:t>les fonctions d’appui-conseil et de</a:t>
            </a:r>
            <a:r>
              <a:rPr lang="fr-BE" altLang="ja-JP" sz="1400" b="1" u="sng" dirty="0" smtClean="0">
                <a:latin typeface="Comic Sans MS" pitchFamily="66" charset="0"/>
              </a:rPr>
              <a:t> financement. </a:t>
            </a:r>
          </a:p>
          <a:p>
            <a:pPr algn="just"/>
            <a:r>
              <a:rPr lang="fr-BE" altLang="ja-JP" sz="1400" b="1" u="sng" dirty="0" smtClean="0">
                <a:latin typeface="Comic Sans MS" pitchFamily="66" charset="0"/>
              </a:rPr>
              <a:t>Le présent exposé aborde succinctement ce dernier point par le biais de l’initiative visant à créer un « Fonds Catalytique » pour l’accompagnement des PME gabonaises en abrégé </a:t>
            </a:r>
            <a:r>
              <a:rPr lang="fr-BE" altLang="ja-JP" sz="1400" b="1" u="sng" dirty="0" smtClean="0">
                <a:solidFill>
                  <a:srgbClr val="00B050"/>
                </a:solidFill>
                <a:latin typeface="Comic Sans MS" pitchFamily="66" charset="0"/>
              </a:rPr>
              <a:t>FOCA-PME.</a:t>
            </a:r>
          </a:p>
          <a:p>
            <a:pPr algn="just">
              <a:buNone/>
            </a:pPr>
            <a:r>
              <a:rPr lang="fr-BE" altLang="ja-JP" sz="1400" dirty="0" smtClean="0">
                <a:latin typeface="Comic Sans MS" pitchFamily="66" charset="0"/>
              </a:rPr>
              <a:t> </a:t>
            </a:r>
          </a:p>
        </p:txBody>
      </p:sp>
      <p:sp>
        <p:nvSpPr>
          <p:cNvPr id="4" name="Slide Number Placeholder 3"/>
          <p:cNvSpPr>
            <a:spLocks noGrp="1"/>
          </p:cNvSpPr>
          <p:nvPr>
            <p:ph type="sldNum" sz="quarter" idx="12"/>
          </p:nvPr>
        </p:nvSpPr>
        <p:spPr/>
        <p:txBody>
          <a:bodyPr/>
          <a:lstStyle/>
          <a:p>
            <a:fld id="{9E402229-31B6-4F12-B147-913018B24454}" type="slidenum">
              <a:rPr kumimoji="1" lang="fr-FR" smtClean="0"/>
              <a:pPr/>
              <a:t>3</a:t>
            </a:fld>
            <a:endParaRPr kumimoji="1" lang="fr-FR"/>
          </a:p>
        </p:txBody>
      </p:sp>
      <p:sp>
        <p:nvSpPr>
          <p:cNvPr id="5" name="Footer Placeholder 4"/>
          <p:cNvSpPr>
            <a:spLocks noGrp="1"/>
          </p:cNvSpPr>
          <p:nvPr>
            <p:ph type="ftr" sz="quarter" idx="11"/>
          </p:nvPr>
        </p:nvSpPr>
        <p:spPr/>
        <p:txBody>
          <a:bodyPr/>
          <a:lstStyle/>
          <a:p>
            <a:endParaRPr kumimoji="1" lang="fr-F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990600"/>
          </a:xfrm>
        </p:spPr>
        <p:txBody>
          <a:bodyPr>
            <a:normAutofit fontScale="90000"/>
          </a:bodyPr>
          <a:lstStyle/>
          <a:p>
            <a:r>
              <a:rPr kumimoji="1" lang="en-US" dirty="0" smtClean="0"/>
              <a:t>II</a:t>
            </a:r>
            <a:r>
              <a:rPr kumimoji="1" lang="en-US" sz="4000" dirty="0" smtClean="0"/>
              <a:t>. </a:t>
            </a:r>
            <a:r>
              <a:rPr kumimoji="1" lang="en-US" sz="4000" dirty="0" err="1" smtClean="0"/>
              <a:t>Etat</a:t>
            </a:r>
            <a:r>
              <a:rPr kumimoji="1" lang="en-US" sz="4000" dirty="0" smtClean="0"/>
              <a:t> des </a:t>
            </a:r>
            <a:r>
              <a:rPr kumimoji="1" lang="en-US" sz="4000" dirty="0" err="1" smtClean="0"/>
              <a:t>Lieux</a:t>
            </a:r>
            <a:r>
              <a:rPr kumimoji="1" lang="en-US" sz="4000" dirty="0" smtClean="0"/>
              <a:t>: </a:t>
            </a:r>
            <a:r>
              <a:rPr kumimoji="1" lang="en-US" sz="4000" dirty="0" err="1" smtClean="0"/>
              <a:t>Environnement</a:t>
            </a:r>
            <a:r>
              <a:rPr kumimoji="1" lang="en-US" sz="4000" dirty="0" smtClean="0"/>
              <a:t>  et </a:t>
            </a:r>
            <a:r>
              <a:rPr kumimoji="1" lang="en-US" sz="4000" dirty="0" err="1" smtClean="0"/>
              <a:t>Probl</a:t>
            </a:r>
            <a:r>
              <a:rPr kumimoji="1" lang="fr-FR" sz="4000" dirty="0" smtClean="0"/>
              <a:t>é</a:t>
            </a:r>
            <a:r>
              <a:rPr kumimoji="1" lang="en-US" sz="4000" dirty="0" err="1" smtClean="0"/>
              <a:t>matiques</a:t>
            </a:r>
            <a:r>
              <a:rPr kumimoji="1" lang="en-US" sz="4000" dirty="0" smtClean="0"/>
              <a:t>  des PME</a:t>
            </a:r>
            <a:endParaRPr kumimoji="1" lang="fr-FR" sz="4000" dirty="0"/>
          </a:p>
        </p:txBody>
      </p:sp>
      <p:sp>
        <p:nvSpPr>
          <p:cNvPr id="3" name="Content Placeholder 2"/>
          <p:cNvSpPr>
            <a:spLocks noGrp="1"/>
          </p:cNvSpPr>
          <p:nvPr>
            <p:ph idx="1"/>
          </p:nvPr>
        </p:nvSpPr>
        <p:spPr>
          <a:xfrm>
            <a:off x="457200" y="1371600"/>
            <a:ext cx="8229600" cy="5029200"/>
          </a:xfrm>
        </p:spPr>
        <p:txBody>
          <a:bodyPr>
            <a:normAutofit fontScale="85000" lnSpcReduction="10000"/>
          </a:bodyPr>
          <a:lstStyle/>
          <a:p>
            <a:pPr>
              <a:buNone/>
            </a:pPr>
            <a:r>
              <a:rPr lang="en-US" dirty="0"/>
              <a:t> </a:t>
            </a:r>
            <a:r>
              <a:rPr lang="en-US" dirty="0" smtClean="0"/>
              <a:t>	</a:t>
            </a:r>
            <a:r>
              <a:rPr lang="en-US" sz="1800" dirty="0" smtClean="0">
                <a:latin typeface="Bookman Old Style" pitchFamily="18" charset="0"/>
                <a:ea typeface="MS Mincho"/>
              </a:rPr>
              <a:t> </a:t>
            </a:r>
            <a:r>
              <a:rPr lang="en-US" sz="1800" dirty="0" err="1" smtClean="0">
                <a:latin typeface="Bookman Old Style" pitchFamily="18" charset="0"/>
                <a:ea typeface="MS Mincho"/>
              </a:rPr>
              <a:t>Plusieurs</a:t>
            </a:r>
            <a:r>
              <a:rPr lang="en-US" sz="1800" dirty="0" smtClean="0">
                <a:latin typeface="Bookman Old Style" pitchFamily="18" charset="0"/>
                <a:ea typeface="MS Mincho"/>
              </a:rPr>
              <a:t> </a:t>
            </a:r>
            <a:r>
              <a:rPr lang="en-US" sz="1800" dirty="0" err="1" smtClean="0">
                <a:latin typeface="Bookman Old Style" pitchFamily="18" charset="0"/>
                <a:ea typeface="MS Mincho"/>
              </a:rPr>
              <a:t>études</a:t>
            </a:r>
            <a:r>
              <a:rPr lang="en-US" sz="1800" dirty="0" smtClean="0">
                <a:latin typeface="Bookman Old Style" pitchFamily="18" charset="0"/>
                <a:ea typeface="MS Mincho"/>
              </a:rPr>
              <a:t> et un </a:t>
            </a:r>
            <a:r>
              <a:rPr lang="en-US" sz="1800" dirty="0" err="1" smtClean="0">
                <a:latin typeface="Bookman Old Style" pitchFamily="18" charset="0"/>
                <a:ea typeface="MS Mincho"/>
              </a:rPr>
              <a:t>récent</a:t>
            </a:r>
            <a:r>
              <a:rPr lang="en-US" sz="1800" dirty="0" smtClean="0">
                <a:latin typeface="Bookman Old Style" pitchFamily="18" charset="0"/>
                <a:ea typeface="MS Mincho"/>
              </a:rPr>
              <a:t> </a:t>
            </a:r>
            <a:r>
              <a:rPr lang="en-US" sz="1800" dirty="0" err="1" smtClean="0">
                <a:latin typeface="Bookman Old Style" pitchFamily="18" charset="0"/>
                <a:ea typeface="MS Mincho"/>
              </a:rPr>
              <a:t>séminaire</a:t>
            </a:r>
            <a:r>
              <a:rPr lang="en-US" sz="1800" dirty="0" smtClean="0">
                <a:latin typeface="Bookman Old Style" pitchFamily="18" charset="0"/>
                <a:ea typeface="MS Mincho"/>
              </a:rPr>
              <a:t> </a:t>
            </a:r>
            <a:r>
              <a:rPr lang="en-US" sz="1800" dirty="0" err="1" smtClean="0">
                <a:latin typeface="Bookman Old Style" pitchFamily="18" charset="0"/>
                <a:ea typeface="MS Mincho"/>
              </a:rPr>
              <a:t>organisé</a:t>
            </a:r>
            <a:r>
              <a:rPr lang="en-US" sz="1800" dirty="0" smtClean="0">
                <a:latin typeface="Bookman Old Style" pitchFamily="18" charset="0"/>
                <a:ea typeface="MS Mincho"/>
              </a:rPr>
              <a:t> par la </a:t>
            </a:r>
            <a:r>
              <a:rPr lang="en-US" sz="1800" dirty="0" err="1" smtClean="0">
                <a:latin typeface="Bookman Old Style" pitchFamily="18" charset="0"/>
                <a:ea typeface="MS Mincho"/>
              </a:rPr>
              <a:t>Banque</a:t>
            </a:r>
            <a:r>
              <a:rPr lang="en-US" sz="1800" dirty="0" smtClean="0">
                <a:latin typeface="Bookman Old Style" pitchFamily="18" charset="0"/>
                <a:ea typeface="MS Mincho"/>
              </a:rPr>
              <a:t>  </a:t>
            </a:r>
            <a:r>
              <a:rPr lang="en-US" sz="1800" dirty="0" err="1" smtClean="0">
                <a:latin typeface="Bookman Old Style" pitchFamily="18" charset="0"/>
                <a:ea typeface="MS Mincho"/>
              </a:rPr>
              <a:t>Mondiale</a:t>
            </a:r>
            <a:r>
              <a:rPr lang="en-US" sz="1800" dirty="0" smtClean="0">
                <a:latin typeface="Bookman Old Style" pitchFamily="18" charset="0"/>
                <a:ea typeface="MS Mincho"/>
              </a:rPr>
              <a:t> </a:t>
            </a:r>
            <a:r>
              <a:rPr lang="en-US" sz="1800" dirty="0" err="1" smtClean="0">
                <a:latin typeface="Bookman Old Style" pitchFamily="18" charset="0"/>
                <a:ea typeface="MS Mincho"/>
              </a:rPr>
              <a:t>attestent</a:t>
            </a:r>
            <a:r>
              <a:rPr lang="en-US" sz="1800" dirty="0" smtClean="0">
                <a:latin typeface="Bookman Old Style" pitchFamily="18" charset="0"/>
                <a:ea typeface="MS Mincho"/>
              </a:rPr>
              <a:t> </a:t>
            </a:r>
            <a:r>
              <a:rPr lang="en-US" sz="1800" dirty="0" err="1" smtClean="0">
                <a:latin typeface="Bookman Old Style" pitchFamily="18" charset="0"/>
                <a:ea typeface="MS Mincho"/>
              </a:rPr>
              <a:t>que</a:t>
            </a:r>
            <a:r>
              <a:rPr lang="en-US" sz="1800" dirty="0" smtClean="0">
                <a:latin typeface="Bookman Old Style" pitchFamily="18" charset="0"/>
                <a:ea typeface="MS Mincho"/>
              </a:rPr>
              <a:t> les PME </a:t>
            </a:r>
            <a:r>
              <a:rPr lang="en-US" sz="1800" dirty="0" err="1" smtClean="0">
                <a:latin typeface="Bookman Old Style" pitchFamily="18" charset="0"/>
                <a:ea typeface="MS Mincho"/>
              </a:rPr>
              <a:t>gabonaises</a:t>
            </a:r>
            <a:r>
              <a:rPr lang="en-US" sz="1800" dirty="0" smtClean="0">
                <a:latin typeface="Bookman Old Style" pitchFamily="18" charset="0"/>
                <a:ea typeface="MS Mincho"/>
              </a:rPr>
              <a:t> </a:t>
            </a:r>
            <a:r>
              <a:rPr lang="en-US" sz="1800" dirty="0" err="1" smtClean="0">
                <a:latin typeface="Bookman Old Style" pitchFamily="18" charset="0"/>
                <a:ea typeface="MS Mincho"/>
              </a:rPr>
              <a:t>évoluent</a:t>
            </a:r>
            <a:r>
              <a:rPr lang="en-US" sz="1800" dirty="0" smtClean="0">
                <a:latin typeface="Bookman Old Style" pitchFamily="18" charset="0"/>
                <a:ea typeface="MS Mincho"/>
              </a:rPr>
              <a:t> </a:t>
            </a:r>
            <a:r>
              <a:rPr lang="en-US" sz="1800" dirty="0" err="1" smtClean="0">
                <a:latin typeface="Bookman Old Style" pitchFamily="18" charset="0"/>
                <a:ea typeface="MS Mincho"/>
              </a:rPr>
              <a:t>dans</a:t>
            </a:r>
            <a:r>
              <a:rPr lang="en-US" sz="1800" dirty="0" smtClean="0">
                <a:latin typeface="Bookman Old Style" pitchFamily="18" charset="0"/>
                <a:ea typeface="MS Mincho"/>
              </a:rPr>
              <a:t> un  </a:t>
            </a:r>
            <a:r>
              <a:rPr lang="en-US" sz="1800" dirty="0" err="1" smtClean="0">
                <a:latin typeface="Bookman Old Style" pitchFamily="18" charset="0"/>
                <a:ea typeface="MS Mincho"/>
              </a:rPr>
              <a:t>environnement</a:t>
            </a:r>
            <a:r>
              <a:rPr lang="en-US" sz="1800" dirty="0" smtClean="0">
                <a:latin typeface="Bookman Old Style" pitchFamily="18" charset="0"/>
                <a:ea typeface="MS Mincho"/>
              </a:rPr>
              <a:t> </a:t>
            </a:r>
            <a:r>
              <a:rPr lang="en-US" sz="1800" dirty="0" err="1" smtClean="0">
                <a:latin typeface="Bookman Old Style" pitchFamily="18" charset="0"/>
                <a:ea typeface="MS Mincho"/>
              </a:rPr>
              <a:t>règlementaire</a:t>
            </a:r>
            <a:r>
              <a:rPr lang="en-US" sz="1800" dirty="0" smtClean="0">
                <a:latin typeface="Bookman Old Style" pitchFamily="18" charset="0"/>
                <a:ea typeface="MS Mincho"/>
              </a:rPr>
              <a:t> et </a:t>
            </a:r>
            <a:r>
              <a:rPr lang="en-US" sz="1800" dirty="0" err="1" smtClean="0">
                <a:latin typeface="Bookman Old Style" pitchFamily="18" charset="0"/>
                <a:ea typeface="MS Mincho"/>
              </a:rPr>
              <a:t>fonctionnel</a:t>
            </a:r>
            <a:r>
              <a:rPr lang="en-US" sz="1800" dirty="0" smtClean="0">
                <a:latin typeface="Bookman Old Style" pitchFamily="18" charset="0"/>
                <a:ea typeface="MS Mincho"/>
              </a:rPr>
              <a:t> </a:t>
            </a:r>
            <a:r>
              <a:rPr lang="en-US" sz="1800" dirty="0" err="1" smtClean="0">
                <a:latin typeface="Bookman Old Style" pitchFamily="18" charset="0"/>
                <a:ea typeface="MS Mincho"/>
              </a:rPr>
              <a:t>peu</a:t>
            </a:r>
            <a:r>
              <a:rPr lang="en-US" sz="1800" dirty="0" smtClean="0">
                <a:latin typeface="Bookman Old Style" pitchFamily="18" charset="0"/>
                <a:ea typeface="MS Mincho"/>
              </a:rPr>
              <a:t> favorable à </a:t>
            </a:r>
            <a:r>
              <a:rPr lang="en-US" sz="1800" dirty="0" err="1" smtClean="0">
                <a:latin typeface="Bookman Old Style" pitchFamily="18" charset="0"/>
                <a:ea typeface="MS Mincho"/>
              </a:rPr>
              <a:t>leur</a:t>
            </a:r>
            <a:r>
              <a:rPr lang="en-US" sz="1800" dirty="0" smtClean="0">
                <a:latin typeface="Bookman Old Style" pitchFamily="18" charset="0"/>
                <a:ea typeface="MS Mincho"/>
              </a:rPr>
              <a:t> </a:t>
            </a:r>
            <a:r>
              <a:rPr lang="en-US" sz="1800" dirty="0" err="1" smtClean="0">
                <a:latin typeface="Bookman Old Style" pitchFamily="18" charset="0"/>
                <a:ea typeface="MS Mincho"/>
              </a:rPr>
              <a:t>épanouissement</a:t>
            </a:r>
            <a:r>
              <a:rPr lang="en-US" sz="1600" dirty="0" smtClean="0">
                <a:latin typeface="Bookman Old Style" pitchFamily="18" charset="0"/>
                <a:ea typeface="MS Mincho"/>
              </a:rPr>
              <a:t>.</a:t>
            </a:r>
          </a:p>
          <a:p>
            <a:pPr>
              <a:buNone/>
            </a:pPr>
            <a:r>
              <a:rPr lang="en-US" altLang="ja-JP" sz="1600" dirty="0" smtClean="0">
                <a:latin typeface="Bookman Old Style" pitchFamily="18" charset="0"/>
                <a:ea typeface="MS Mincho"/>
              </a:rPr>
              <a:t>	</a:t>
            </a:r>
            <a:r>
              <a:rPr lang="en-US" altLang="ja-JP" sz="1800" dirty="0" smtClean="0">
                <a:latin typeface="Bookman Old Style" pitchFamily="18" charset="0"/>
                <a:ea typeface="MS Mincho"/>
              </a:rPr>
              <a:t>◆ </a:t>
            </a:r>
            <a:r>
              <a:rPr lang="en-US" altLang="ja-JP" sz="1900" dirty="0" smtClean="0">
                <a:latin typeface="Bookman Old Style" pitchFamily="18" charset="0"/>
                <a:ea typeface="MS Mincho"/>
              </a:rPr>
              <a:t>Les </a:t>
            </a:r>
            <a:r>
              <a:rPr lang="en-US" altLang="ja-JP" sz="1900" dirty="0" err="1" smtClean="0">
                <a:latin typeface="Bookman Old Style" pitchFamily="18" charset="0"/>
                <a:ea typeface="MS Mincho"/>
              </a:rPr>
              <a:t>contraintes</a:t>
            </a:r>
            <a:r>
              <a:rPr lang="en-US" altLang="ja-JP" sz="1900" dirty="0" smtClean="0">
                <a:latin typeface="Bookman Old Style" pitchFamily="18" charset="0"/>
                <a:ea typeface="MS Mincho"/>
              </a:rPr>
              <a:t> </a:t>
            </a:r>
            <a:r>
              <a:rPr lang="en-US" altLang="ja-JP" sz="1900" dirty="0" err="1" smtClean="0">
                <a:latin typeface="Bookman Old Style" pitchFamily="18" charset="0"/>
                <a:ea typeface="MS Mincho"/>
              </a:rPr>
              <a:t>sont</a:t>
            </a:r>
            <a:r>
              <a:rPr lang="en-US" altLang="ja-JP" sz="1900" dirty="0" smtClean="0">
                <a:latin typeface="Bookman Old Style" pitchFamily="18" charset="0"/>
                <a:ea typeface="MS Mincho"/>
              </a:rPr>
              <a:t> de </a:t>
            </a:r>
            <a:r>
              <a:rPr lang="en-US" altLang="ja-JP" sz="1900" dirty="0" err="1" smtClean="0">
                <a:latin typeface="Bookman Old Style" pitchFamily="18" charset="0"/>
                <a:ea typeface="MS Mincho"/>
              </a:rPr>
              <a:t>plusieurs</a:t>
            </a:r>
            <a:r>
              <a:rPr lang="en-US" altLang="ja-JP" sz="1900" dirty="0" smtClean="0">
                <a:latin typeface="Bookman Old Style" pitchFamily="18" charset="0"/>
                <a:ea typeface="MS Mincho"/>
              </a:rPr>
              <a:t> </a:t>
            </a:r>
            <a:r>
              <a:rPr lang="en-US" altLang="ja-JP" sz="1900" dirty="0" err="1" smtClean="0">
                <a:latin typeface="Bookman Old Style" pitchFamily="18" charset="0"/>
                <a:ea typeface="MS Mincho"/>
              </a:rPr>
              <a:t>ordres</a:t>
            </a:r>
            <a:r>
              <a:rPr lang="en-US" altLang="ja-JP" sz="1800" dirty="0" smtClean="0">
                <a:latin typeface="Bookman Old Style" pitchFamily="18" charset="0"/>
                <a:ea typeface="MS Mincho"/>
              </a:rPr>
              <a:t>:</a:t>
            </a:r>
          </a:p>
          <a:p>
            <a:pPr>
              <a:buNone/>
            </a:pPr>
            <a:r>
              <a:rPr lang="en-US" altLang="ja-JP" sz="1800" dirty="0" smtClean="0">
                <a:latin typeface="Bookman Old Style" pitchFamily="18" charset="0"/>
                <a:ea typeface="MS Mincho"/>
              </a:rPr>
              <a:t>     I. </a:t>
            </a:r>
            <a:r>
              <a:rPr lang="en-US" altLang="ja-JP" sz="1800" dirty="0" smtClean="0">
                <a:solidFill>
                  <a:srgbClr val="00B0F0"/>
                </a:solidFill>
                <a:latin typeface="Bookman Old Style" pitchFamily="18" charset="0"/>
                <a:ea typeface="MS Mincho"/>
              </a:rPr>
              <a:t>Les</a:t>
            </a:r>
            <a:r>
              <a:rPr lang="en-US" altLang="ja-JP" sz="1800" dirty="0" smtClean="0">
                <a:latin typeface="Bookman Old Style" pitchFamily="18" charset="0"/>
                <a:ea typeface="MS Mincho"/>
              </a:rPr>
              <a:t> </a:t>
            </a:r>
            <a:r>
              <a:rPr lang="en-US" altLang="ja-JP" sz="1800" dirty="0" err="1" smtClean="0">
                <a:solidFill>
                  <a:srgbClr val="00B0F0"/>
                </a:solidFill>
                <a:latin typeface="Bookman Old Style" pitchFamily="18" charset="0"/>
                <a:ea typeface="MS Mincho"/>
              </a:rPr>
              <a:t>contraintes</a:t>
            </a:r>
            <a:r>
              <a:rPr lang="en-US" altLang="ja-JP" sz="1800" dirty="0" smtClean="0">
                <a:solidFill>
                  <a:srgbClr val="00B0F0"/>
                </a:solidFill>
                <a:latin typeface="Bookman Old Style" pitchFamily="18" charset="0"/>
                <a:ea typeface="MS Mincho"/>
              </a:rPr>
              <a:t> </a:t>
            </a:r>
            <a:r>
              <a:rPr lang="en-US" altLang="ja-JP" sz="1800" dirty="0" err="1" smtClean="0">
                <a:solidFill>
                  <a:srgbClr val="00B0F0"/>
                </a:solidFill>
                <a:latin typeface="Bookman Old Style" pitchFamily="18" charset="0"/>
                <a:ea typeface="MS Mincho"/>
              </a:rPr>
              <a:t>institutionnelles</a:t>
            </a:r>
            <a:r>
              <a:rPr lang="en-US" altLang="ja-JP" sz="1800" dirty="0" smtClean="0">
                <a:latin typeface="Bookman Old Style" pitchFamily="18" charset="0"/>
                <a:ea typeface="MS Mincho"/>
              </a:rPr>
              <a:t>:</a:t>
            </a:r>
          </a:p>
          <a:p>
            <a:pPr>
              <a:buNone/>
            </a:pPr>
            <a:r>
              <a:rPr kumimoji="1" lang="en-US" sz="1800" dirty="0" smtClean="0">
                <a:latin typeface="Bookman Old Style" pitchFamily="18" charset="0"/>
                <a:ea typeface="MS Mincho"/>
              </a:rPr>
              <a:t>	- Les </a:t>
            </a:r>
            <a:r>
              <a:rPr kumimoji="1" lang="en-US" sz="1800" dirty="0" err="1" smtClean="0">
                <a:latin typeface="Bookman Old Style" pitchFamily="18" charset="0"/>
                <a:ea typeface="MS Mincho"/>
              </a:rPr>
              <a:t>conflits</a:t>
            </a:r>
            <a:r>
              <a:rPr kumimoji="1" lang="en-US" sz="1800" dirty="0" smtClean="0">
                <a:latin typeface="Bookman Old Style" pitchFamily="18" charset="0"/>
                <a:ea typeface="MS Mincho"/>
              </a:rPr>
              <a:t> de </a:t>
            </a:r>
            <a:r>
              <a:rPr kumimoji="1" lang="en-US" sz="1800" dirty="0" err="1" smtClean="0">
                <a:latin typeface="Bookman Old Style" pitchFamily="18" charset="0"/>
                <a:ea typeface="MS Mincho"/>
              </a:rPr>
              <a:t>compétence</a:t>
            </a:r>
            <a:r>
              <a:rPr kumimoji="1" lang="en-US" sz="1800" dirty="0" smtClean="0">
                <a:latin typeface="Bookman Old Style" pitchFamily="18" charset="0"/>
                <a:ea typeface="MS Mincho"/>
              </a:rPr>
              <a:t>/ </a:t>
            </a:r>
            <a:r>
              <a:rPr kumimoji="1" lang="en-US" sz="1800" dirty="0" err="1" smtClean="0">
                <a:latin typeface="Bookman Old Style" pitchFamily="18" charset="0"/>
                <a:ea typeface="MS Mincho"/>
              </a:rPr>
              <a:t>chevauchements</a:t>
            </a:r>
            <a:r>
              <a:rPr kumimoji="1" lang="en-US" sz="1800" dirty="0" smtClean="0">
                <a:latin typeface="Bookman Old Style" pitchFamily="18" charset="0"/>
                <a:ea typeface="MS Mincho"/>
              </a:rPr>
              <a:t> des </a:t>
            </a:r>
            <a:r>
              <a:rPr kumimoji="1" lang="en-US" sz="1800" dirty="0" err="1" smtClean="0">
                <a:latin typeface="Bookman Old Style" pitchFamily="18" charset="0"/>
                <a:ea typeface="MS Mincho"/>
              </a:rPr>
              <a:t>textes</a:t>
            </a:r>
            <a:r>
              <a:rPr kumimoji="1" lang="en-US" sz="1800" dirty="0" smtClean="0">
                <a:latin typeface="Bookman Old Style" pitchFamily="18" charset="0"/>
                <a:ea typeface="MS Mincho"/>
              </a:rPr>
              <a:t>  et </a:t>
            </a:r>
            <a:r>
              <a:rPr kumimoji="1" lang="en-US" sz="1800" dirty="0" err="1" smtClean="0">
                <a:latin typeface="Bookman Old Style" pitchFamily="18" charset="0"/>
                <a:ea typeface="MS Mincho"/>
              </a:rPr>
              <a:t>cloisonnement</a:t>
            </a:r>
            <a:r>
              <a:rPr kumimoji="1" lang="en-US" sz="1800" dirty="0" smtClean="0">
                <a:latin typeface="Bookman Old Style" pitchFamily="18" charset="0"/>
                <a:ea typeface="MS Mincho"/>
              </a:rPr>
              <a:t> des administrations </a:t>
            </a:r>
            <a:r>
              <a:rPr kumimoji="1" lang="en-US" sz="1800" dirty="0" err="1" smtClean="0">
                <a:latin typeface="Bookman Old Style" pitchFamily="18" charset="0"/>
                <a:ea typeface="MS Mincho"/>
              </a:rPr>
              <a:t>concernées</a:t>
            </a:r>
            <a:r>
              <a:rPr kumimoji="1" lang="en-US" sz="1800" dirty="0" smtClean="0">
                <a:latin typeface="Bookman Old Style" pitchFamily="18" charset="0"/>
                <a:ea typeface="MS Mincho"/>
              </a:rPr>
              <a:t>;</a:t>
            </a:r>
          </a:p>
          <a:p>
            <a:pPr>
              <a:buNone/>
            </a:pPr>
            <a:r>
              <a:rPr lang="en-US" sz="1800" dirty="0" smtClean="0">
                <a:latin typeface="Bookman Old Style" pitchFamily="18" charset="0"/>
                <a:ea typeface="MS Mincho"/>
              </a:rPr>
              <a:t>	- </a:t>
            </a:r>
            <a:r>
              <a:rPr lang="en-US" altLang="ja-JP" sz="1800" dirty="0" smtClean="0">
                <a:latin typeface="Bookman Old Style" pitchFamily="18" charset="0"/>
                <a:ea typeface="MS Mincho"/>
              </a:rPr>
              <a:t> </a:t>
            </a:r>
            <a:r>
              <a:rPr lang="en-US" altLang="ja-JP" sz="1800" dirty="0" err="1" smtClean="0">
                <a:latin typeface="Bookman Old Style" pitchFamily="18" charset="0"/>
                <a:ea typeface="MS Mincho"/>
              </a:rPr>
              <a:t>L’obsolescence</a:t>
            </a:r>
            <a:r>
              <a:rPr lang="en-US" altLang="ja-JP" sz="1800" dirty="0" smtClean="0">
                <a:latin typeface="Bookman Old Style" pitchFamily="18" charset="0"/>
                <a:ea typeface="MS Mincho"/>
              </a:rPr>
              <a:t> des </a:t>
            </a:r>
            <a:r>
              <a:rPr lang="en-US" altLang="ja-JP" sz="1800" dirty="0" err="1" smtClean="0">
                <a:latin typeface="Bookman Old Style" pitchFamily="18" charset="0"/>
                <a:ea typeface="MS Mincho"/>
              </a:rPr>
              <a:t>textes</a:t>
            </a:r>
            <a:r>
              <a:rPr lang="en-US" altLang="ja-JP" sz="1800" dirty="0" smtClean="0">
                <a:latin typeface="Bookman Old Style" pitchFamily="18" charset="0"/>
                <a:ea typeface="MS Mincho"/>
              </a:rPr>
              <a:t>/</a:t>
            </a:r>
            <a:r>
              <a:rPr lang="en-US" altLang="ja-JP" sz="1800" dirty="0" err="1" smtClean="0">
                <a:latin typeface="Bookman Old Style" pitchFamily="18" charset="0"/>
                <a:ea typeface="MS Mincho"/>
              </a:rPr>
              <a:t>charte</a:t>
            </a:r>
            <a:r>
              <a:rPr lang="en-US" altLang="ja-JP" sz="1800" dirty="0" smtClean="0">
                <a:latin typeface="Bookman Old Style" pitchFamily="18" charset="0"/>
                <a:ea typeface="MS Mincho"/>
              </a:rPr>
              <a:t> des </a:t>
            </a:r>
            <a:r>
              <a:rPr lang="en-US" altLang="ja-JP" sz="1800" dirty="0" err="1" smtClean="0">
                <a:latin typeface="Bookman Old Style" pitchFamily="18" charset="0"/>
                <a:ea typeface="MS Mincho"/>
              </a:rPr>
              <a:t>investissements</a:t>
            </a:r>
            <a:r>
              <a:rPr lang="en-US" altLang="ja-JP" sz="1800" dirty="0" smtClean="0">
                <a:latin typeface="Bookman Old Style" pitchFamily="18" charset="0"/>
                <a:ea typeface="MS Mincho"/>
              </a:rPr>
              <a:t> </a:t>
            </a:r>
            <a:endParaRPr kumimoji="1" lang="en-US" sz="1800" dirty="0" smtClean="0">
              <a:latin typeface="Bookman Old Style" pitchFamily="18" charset="0"/>
              <a:ea typeface="MS Mincho"/>
            </a:endParaRPr>
          </a:p>
          <a:p>
            <a:pPr>
              <a:buNone/>
            </a:pPr>
            <a:r>
              <a:rPr lang="en-US" sz="1800" dirty="0" smtClean="0">
                <a:latin typeface="Bookman Old Style" pitchFamily="18" charset="0"/>
                <a:ea typeface="MS Mincho"/>
              </a:rPr>
              <a:t>	- </a:t>
            </a:r>
            <a:r>
              <a:rPr lang="en-US" sz="1800" dirty="0" err="1" smtClean="0">
                <a:latin typeface="Bookman Old Style" pitchFamily="18" charset="0"/>
                <a:ea typeface="MS Mincho"/>
              </a:rPr>
              <a:t>L’insuffisance</a:t>
            </a:r>
            <a:r>
              <a:rPr lang="en-US" sz="1800" dirty="0" smtClean="0">
                <a:latin typeface="Bookman Old Style" pitchFamily="18" charset="0"/>
                <a:ea typeface="MS Mincho"/>
              </a:rPr>
              <a:t> du cadre du dialogue public-</a:t>
            </a:r>
            <a:r>
              <a:rPr lang="en-US" sz="1800" dirty="0" err="1" smtClean="0">
                <a:latin typeface="Bookman Old Style" pitchFamily="18" charset="0"/>
                <a:ea typeface="MS Mincho"/>
              </a:rPr>
              <a:t>privé</a:t>
            </a:r>
            <a:r>
              <a:rPr lang="en-US" sz="1800" dirty="0" smtClean="0">
                <a:latin typeface="Bookman Old Style" pitchFamily="18" charset="0"/>
                <a:ea typeface="MS Mincho"/>
              </a:rPr>
              <a:t>;</a:t>
            </a:r>
          </a:p>
          <a:p>
            <a:pPr>
              <a:buNone/>
            </a:pPr>
            <a:r>
              <a:rPr kumimoji="1" lang="en-US" sz="1800" dirty="0" smtClean="0">
                <a:latin typeface="Bookman Old Style" pitchFamily="18" charset="0"/>
                <a:ea typeface="MS Mincho"/>
              </a:rPr>
              <a:t>	- La dispersion </a:t>
            </a:r>
            <a:r>
              <a:rPr kumimoji="1" lang="en-US" sz="1800" dirty="0" err="1" smtClean="0">
                <a:latin typeface="Bookman Old Style" pitchFamily="18" charset="0"/>
                <a:ea typeface="MS Mincho"/>
              </a:rPr>
              <a:t>géographique</a:t>
            </a:r>
            <a:r>
              <a:rPr kumimoji="1" lang="en-US" sz="1800" dirty="0" smtClean="0">
                <a:latin typeface="Bookman Old Style" pitchFamily="18" charset="0"/>
                <a:ea typeface="MS Mincho"/>
              </a:rPr>
              <a:t> des parties  </a:t>
            </a:r>
            <a:r>
              <a:rPr kumimoji="1" lang="en-US" sz="1800" dirty="0" err="1" smtClean="0">
                <a:latin typeface="Bookman Old Style" pitchFamily="18" charset="0"/>
                <a:ea typeface="MS Mincho"/>
              </a:rPr>
              <a:t>prenantes</a:t>
            </a:r>
            <a:r>
              <a:rPr kumimoji="1" lang="en-US" sz="1800" dirty="0" smtClean="0">
                <a:latin typeface="Bookman Old Style" pitchFamily="18" charset="0"/>
                <a:ea typeface="MS Mincho"/>
              </a:rPr>
              <a:t>;</a:t>
            </a:r>
          </a:p>
          <a:p>
            <a:pPr>
              <a:buNone/>
            </a:pPr>
            <a:r>
              <a:rPr lang="en-US" sz="1800" dirty="0" smtClean="0">
                <a:latin typeface="Bookman Old Style" pitchFamily="18" charset="0"/>
                <a:ea typeface="MS Mincho"/>
              </a:rPr>
              <a:t>	-  Les </a:t>
            </a:r>
            <a:r>
              <a:rPr lang="en-US" sz="1800" dirty="0" err="1" smtClean="0">
                <a:latin typeface="Bookman Old Style" pitchFamily="18" charset="0"/>
                <a:ea typeface="MS Mincho"/>
              </a:rPr>
              <a:t>pesanteurs</a:t>
            </a:r>
            <a:r>
              <a:rPr lang="en-US" sz="1800" dirty="0" smtClean="0">
                <a:latin typeface="Bookman Old Style" pitchFamily="18" charset="0"/>
                <a:ea typeface="MS Mincho"/>
              </a:rPr>
              <a:t> et </a:t>
            </a:r>
            <a:r>
              <a:rPr lang="en-US" sz="1800" dirty="0" err="1" smtClean="0">
                <a:latin typeface="Bookman Old Style" pitchFamily="18" charset="0"/>
                <a:ea typeface="MS Mincho"/>
              </a:rPr>
              <a:t>dysfonctionnement</a:t>
            </a:r>
            <a:r>
              <a:rPr lang="en-US" sz="1800" dirty="0" smtClean="0">
                <a:latin typeface="Bookman Old Style" pitchFamily="18" charset="0"/>
                <a:ea typeface="MS Mincho"/>
              </a:rPr>
              <a:t> du </a:t>
            </a:r>
            <a:r>
              <a:rPr lang="en-US" sz="1800" dirty="0" err="1" smtClean="0">
                <a:latin typeface="Bookman Old Style" pitchFamily="18" charset="0"/>
                <a:ea typeface="MS Mincho"/>
              </a:rPr>
              <a:t>système</a:t>
            </a:r>
            <a:r>
              <a:rPr lang="en-US" sz="1800" dirty="0" smtClean="0">
                <a:latin typeface="Bookman Old Style" pitchFamily="18" charset="0"/>
                <a:ea typeface="MS Mincho"/>
              </a:rPr>
              <a:t> </a:t>
            </a:r>
            <a:r>
              <a:rPr lang="en-US" sz="1800" dirty="0" err="1" smtClean="0">
                <a:latin typeface="Bookman Old Style" pitchFamily="18" charset="0"/>
                <a:ea typeface="MS Mincho"/>
              </a:rPr>
              <a:t>judiciaire</a:t>
            </a:r>
            <a:r>
              <a:rPr lang="en-US" sz="1800" dirty="0" smtClean="0">
                <a:latin typeface="Bookman Old Style" pitchFamily="18" charset="0"/>
                <a:ea typeface="MS Mincho"/>
              </a:rPr>
              <a:t> (</a:t>
            </a:r>
            <a:r>
              <a:rPr lang="en-US" sz="1800" dirty="0" err="1" smtClean="0">
                <a:latin typeface="Bookman Old Style" pitchFamily="18" charset="0"/>
                <a:ea typeface="MS Mincho"/>
              </a:rPr>
              <a:t>Suretés</a:t>
            </a:r>
            <a:r>
              <a:rPr lang="en-US" sz="1800" dirty="0" smtClean="0">
                <a:latin typeface="Bookman Old Style" pitchFamily="18" charset="0"/>
                <a:ea typeface="MS Mincho"/>
              </a:rPr>
              <a:t>)</a:t>
            </a:r>
            <a:endParaRPr kumimoji="1" lang="en-US" sz="1800" dirty="0" smtClean="0">
              <a:latin typeface="Bookman Old Style" pitchFamily="18" charset="0"/>
              <a:ea typeface="MS Mincho"/>
            </a:endParaRPr>
          </a:p>
          <a:p>
            <a:pPr>
              <a:buNone/>
            </a:pPr>
            <a:r>
              <a:rPr lang="en-US" sz="1800" dirty="0" smtClean="0">
                <a:latin typeface="Bookman Old Style" pitchFamily="18" charset="0"/>
                <a:ea typeface="MS Mincho"/>
              </a:rPr>
              <a:t>	</a:t>
            </a:r>
            <a:r>
              <a:rPr lang="en-US" sz="1800" dirty="0" smtClean="0">
                <a:solidFill>
                  <a:srgbClr val="00B0F0"/>
                </a:solidFill>
                <a:latin typeface="Bookman Old Style" pitchFamily="18" charset="0"/>
                <a:ea typeface="MS Mincho"/>
              </a:rPr>
              <a:t>II. Les </a:t>
            </a:r>
            <a:r>
              <a:rPr lang="en-US" sz="1800" dirty="0" err="1" smtClean="0">
                <a:solidFill>
                  <a:srgbClr val="00B0F0"/>
                </a:solidFill>
                <a:latin typeface="Bookman Old Style" pitchFamily="18" charset="0"/>
                <a:ea typeface="MS Mincho"/>
              </a:rPr>
              <a:t>Contraintes</a:t>
            </a:r>
            <a:r>
              <a:rPr lang="en-US" sz="1800" dirty="0" smtClean="0">
                <a:solidFill>
                  <a:srgbClr val="00B0F0"/>
                </a:solidFill>
                <a:latin typeface="Bookman Old Style" pitchFamily="18" charset="0"/>
                <a:ea typeface="MS Mincho"/>
              </a:rPr>
              <a:t> </a:t>
            </a:r>
            <a:r>
              <a:rPr lang="en-US" sz="1800" dirty="0" err="1" smtClean="0">
                <a:solidFill>
                  <a:srgbClr val="00B0F0"/>
                </a:solidFill>
                <a:latin typeface="Bookman Old Style" pitchFamily="18" charset="0"/>
                <a:ea typeface="MS Mincho"/>
              </a:rPr>
              <a:t>Opérationnelles</a:t>
            </a:r>
            <a:endParaRPr lang="en-US" sz="1800" dirty="0" smtClean="0">
              <a:solidFill>
                <a:srgbClr val="00B0F0"/>
              </a:solidFill>
              <a:latin typeface="Bookman Old Style" pitchFamily="18" charset="0"/>
              <a:ea typeface="MS Mincho"/>
            </a:endParaRPr>
          </a:p>
          <a:p>
            <a:pPr>
              <a:buNone/>
            </a:pPr>
            <a:r>
              <a:rPr lang="en-US" sz="1800" dirty="0" smtClean="0">
                <a:solidFill>
                  <a:srgbClr val="00B0F0"/>
                </a:solidFill>
                <a:latin typeface="Bookman Old Style" pitchFamily="18" charset="0"/>
                <a:ea typeface="MS Mincho"/>
              </a:rPr>
              <a:t>	</a:t>
            </a:r>
            <a:r>
              <a:rPr lang="en-US" sz="1800" dirty="0" smtClean="0">
                <a:solidFill>
                  <a:srgbClr val="00B0F0"/>
                </a:solidFill>
                <a:latin typeface="Bookman Old Style" pitchFamily="18" charset="0"/>
                <a:ea typeface="MS Mincho"/>
              </a:rPr>
              <a:t>- </a:t>
            </a:r>
            <a:r>
              <a:rPr lang="en-US" sz="1800" dirty="0" err="1" smtClean="0">
                <a:solidFill>
                  <a:srgbClr val="002060"/>
                </a:solidFill>
                <a:latin typeface="Bookman Old Style" pitchFamily="18" charset="0"/>
                <a:ea typeface="MS Mincho"/>
              </a:rPr>
              <a:t>Insuffisance</a:t>
            </a:r>
            <a:r>
              <a:rPr lang="en-US" sz="1800" dirty="0" smtClean="0">
                <a:solidFill>
                  <a:srgbClr val="002060"/>
                </a:solidFill>
                <a:latin typeface="Bookman Old Style" pitchFamily="18" charset="0"/>
                <a:ea typeface="MS Mincho"/>
              </a:rPr>
              <a:t> de </a:t>
            </a:r>
            <a:r>
              <a:rPr lang="en-US" sz="1800" dirty="0" err="1" smtClean="0">
                <a:solidFill>
                  <a:srgbClr val="002060"/>
                </a:solidFill>
                <a:latin typeface="Bookman Old Style" pitchFamily="18" charset="0"/>
                <a:ea typeface="MS Mincho"/>
              </a:rPr>
              <a:t>fonds</a:t>
            </a:r>
            <a:r>
              <a:rPr lang="en-US" sz="1800" dirty="0" smtClean="0">
                <a:solidFill>
                  <a:srgbClr val="002060"/>
                </a:solidFill>
                <a:latin typeface="Bookman Old Style" pitchFamily="18" charset="0"/>
                <a:ea typeface="MS Mincho"/>
              </a:rPr>
              <a:t> </a:t>
            </a:r>
            <a:r>
              <a:rPr lang="en-US" sz="1800" dirty="0" err="1" smtClean="0">
                <a:solidFill>
                  <a:srgbClr val="002060"/>
                </a:solidFill>
                <a:latin typeface="Bookman Old Style" pitchFamily="18" charset="0"/>
                <a:ea typeface="MS Mincho"/>
              </a:rPr>
              <a:t>propres</a:t>
            </a:r>
            <a:r>
              <a:rPr lang="en-US" sz="1800" dirty="0" smtClean="0">
                <a:solidFill>
                  <a:srgbClr val="002060"/>
                </a:solidFill>
                <a:latin typeface="Bookman Old Style" pitchFamily="18" charset="0"/>
                <a:ea typeface="MS Mincho"/>
              </a:rPr>
              <a:t>/ </a:t>
            </a:r>
            <a:r>
              <a:rPr lang="en-US" sz="1800" dirty="0" err="1" smtClean="0">
                <a:solidFill>
                  <a:srgbClr val="002060"/>
                </a:solidFill>
                <a:latin typeface="Bookman Old Style" pitchFamily="18" charset="0"/>
                <a:ea typeface="MS Mincho"/>
              </a:rPr>
              <a:t>bilans</a:t>
            </a:r>
            <a:r>
              <a:rPr lang="en-US" sz="1800" dirty="0" smtClean="0">
                <a:solidFill>
                  <a:srgbClr val="002060"/>
                </a:solidFill>
                <a:latin typeface="Bookman Old Style" pitchFamily="18" charset="0"/>
                <a:ea typeface="MS Mincho"/>
              </a:rPr>
              <a:t> </a:t>
            </a:r>
            <a:r>
              <a:rPr lang="en-US" sz="1800" dirty="0" err="1" smtClean="0">
                <a:solidFill>
                  <a:srgbClr val="002060"/>
                </a:solidFill>
                <a:latin typeface="Bookman Old Style" pitchFamily="18" charset="0"/>
                <a:ea typeface="MS Mincho"/>
              </a:rPr>
              <a:t>désiquilibrés</a:t>
            </a:r>
            <a:r>
              <a:rPr lang="en-US" sz="1800" dirty="0" smtClean="0">
                <a:solidFill>
                  <a:srgbClr val="002060"/>
                </a:solidFill>
                <a:latin typeface="Bookman Old Style" pitchFamily="18" charset="0"/>
                <a:ea typeface="MS Mincho"/>
              </a:rPr>
              <a:t> des PME</a:t>
            </a:r>
            <a:endParaRPr lang="en-US" sz="1800" dirty="0" smtClean="0">
              <a:solidFill>
                <a:srgbClr val="002060"/>
              </a:solidFill>
              <a:latin typeface="Bookman Old Style" pitchFamily="18" charset="0"/>
              <a:ea typeface="MS Mincho"/>
            </a:endParaRPr>
          </a:p>
          <a:p>
            <a:pPr>
              <a:buNone/>
            </a:pPr>
            <a:r>
              <a:rPr lang="en-US" sz="1800" dirty="0" smtClean="0">
                <a:solidFill>
                  <a:srgbClr val="00B0F0"/>
                </a:solidFill>
                <a:latin typeface="Bookman Old Style" pitchFamily="18" charset="0"/>
                <a:ea typeface="MS Mincho"/>
              </a:rPr>
              <a:t>	</a:t>
            </a:r>
            <a:r>
              <a:rPr lang="en-US" sz="1800" dirty="0" smtClean="0">
                <a:latin typeface="Bookman Old Style" pitchFamily="18" charset="0"/>
                <a:ea typeface="MS Mincho"/>
              </a:rPr>
              <a:t>- </a:t>
            </a:r>
            <a:r>
              <a:rPr lang="en-US" sz="1800" dirty="0" err="1" smtClean="0">
                <a:latin typeface="Bookman Old Style" pitchFamily="18" charset="0"/>
                <a:ea typeface="MS Mincho"/>
              </a:rPr>
              <a:t>Insuffisances</a:t>
            </a:r>
            <a:r>
              <a:rPr lang="en-US" sz="1800" dirty="0" smtClean="0">
                <a:latin typeface="Bookman Old Style" pitchFamily="18" charset="0"/>
                <a:ea typeface="MS Mincho"/>
              </a:rPr>
              <a:t> </a:t>
            </a:r>
            <a:r>
              <a:rPr lang="en-US" sz="1800" dirty="0" err="1" smtClean="0">
                <a:latin typeface="Bookman Old Style" pitchFamily="18" charset="0"/>
                <a:ea typeface="MS Mincho"/>
              </a:rPr>
              <a:t>dans</a:t>
            </a:r>
            <a:r>
              <a:rPr lang="en-US" sz="1800" dirty="0" smtClean="0">
                <a:latin typeface="Bookman Old Style" pitchFamily="18" charset="0"/>
                <a:ea typeface="MS Mincho"/>
              </a:rPr>
              <a:t> la </a:t>
            </a:r>
            <a:r>
              <a:rPr lang="en-US" sz="1800" dirty="0" err="1" smtClean="0">
                <a:latin typeface="Bookman Old Style" pitchFamily="18" charset="0"/>
                <a:ea typeface="MS Mincho"/>
              </a:rPr>
              <a:t>Gestion</a:t>
            </a:r>
            <a:r>
              <a:rPr lang="en-US" sz="1800" dirty="0" smtClean="0">
                <a:latin typeface="Bookman Old Style" pitchFamily="18" charset="0"/>
                <a:ea typeface="MS Mincho"/>
              </a:rPr>
              <a:t> </a:t>
            </a:r>
            <a:r>
              <a:rPr lang="en-US" sz="1800" dirty="0" err="1" smtClean="0">
                <a:latin typeface="Bookman Old Style" pitchFamily="18" charset="0"/>
                <a:ea typeface="MS Mincho"/>
              </a:rPr>
              <a:t>comptable</a:t>
            </a:r>
            <a:r>
              <a:rPr lang="en-US" sz="1800" dirty="0" smtClean="0">
                <a:latin typeface="Bookman Old Style" pitchFamily="18" charset="0"/>
                <a:ea typeface="MS Mincho"/>
              </a:rPr>
              <a:t>, </a:t>
            </a:r>
            <a:r>
              <a:rPr lang="en-US" sz="1800" dirty="0" err="1" smtClean="0">
                <a:latin typeface="Bookman Old Style" pitchFamily="18" charset="0"/>
                <a:ea typeface="MS Mincho"/>
              </a:rPr>
              <a:t>financière</a:t>
            </a:r>
            <a:r>
              <a:rPr lang="en-US" sz="1800" dirty="0" smtClean="0">
                <a:latin typeface="Bookman Old Style" pitchFamily="18" charset="0"/>
                <a:ea typeface="MS Mincho"/>
              </a:rPr>
              <a:t> et </a:t>
            </a:r>
            <a:r>
              <a:rPr lang="en-US" sz="1800" dirty="0" err="1" smtClean="0">
                <a:latin typeface="Bookman Old Style" pitchFamily="18" charset="0"/>
                <a:ea typeface="MS Mincho"/>
              </a:rPr>
              <a:t>fiscale</a:t>
            </a:r>
            <a:r>
              <a:rPr lang="en-US" sz="1800" dirty="0" smtClean="0">
                <a:latin typeface="Bookman Old Style" pitchFamily="18" charset="0"/>
                <a:ea typeface="MS Mincho"/>
              </a:rPr>
              <a:t> des PME;</a:t>
            </a:r>
          </a:p>
          <a:p>
            <a:pPr>
              <a:buNone/>
            </a:pPr>
            <a:r>
              <a:rPr kumimoji="1" lang="en-US" sz="1800" dirty="0" smtClean="0">
                <a:solidFill>
                  <a:srgbClr val="00B0F0"/>
                </a:solidFill>
                <a:latin typeface="Bookman Old Style" pitchFamily="18" charset="0"/>
                <a:ea typeface="MS Mincho"/>
              </a:rPr>
              <a:t>	</a:t>
            </a:r>
            <a:r>
              <a:rPr lang="en-US" sz="1800" dirty="0" smtClean="0">
                <a:latin typeface="Bookman Old Style" pitchFamily="18" charset="0"/>
                <a:ea typeface="MS Mincho"/>
              </a:rPr>
              <a:t>-</a:t>
            </a:r>
            <a:r>
              <a:rPr kumimoji="1" lang="en-US" sz="1800" dirty="0" smtClean="0">
                <a:latin typeface="Bookman Old Style" pitchFamily="18" charset="0"/>
                <a:ea typeface="MS Mincho"/>
              </a:rPr>
              <a:t> L’ </a:t>
            </a:r>
            <a:r>
              <a:rPr kumimoji="1" lang="en-US" sz="1800" dirty="0" err="1" smtClean="0">
                <a:latin typeface="Bookman Old Style" pitchFamily="18" charset="0"/>
                <a:ea typeface="MS Mincho"/>
              </a:rPr>
              <a:t>i</a:t>
            </a:r>
            <a:r>
              <a:rPr lang="en-US" sz="1800" dirty="0" err="1" smtClean="0">
                <a:latin typeface="Bookman Old Style" pitchFamily="18" charset="0"/>
                <a:ea typeface="MS Mincho"/>
              </a:rPr>
              <a:t>nsuffisance</a:t>
            </a:r>
            <a:r>
              <a:rPr lang="en-US" sz="1800" dirty="0" smtClean="0">
                <a:latin typeface="Bookman Old Style" pitchFamily="18" charset="0"/>
                <a:ea typeface="MS Mincho"/>
              </a:rPr>
              <a:t> de culture </a:t>
            </a:r>
            <a:r>
              <a:rPr lang="en-US" sz="1800" dirty="0" err="1" smtClean="0">
                <a:latin typeface="Bookman Old Style" pitchFamily="18" charset="0"/>
                <a:ea typeface="MS Mincho"/>
              </a:rPr>
              <a:t>entreprenariale</a:t>
            </a:r>
            <a:r>
              <a:rPr lang="en-US" sz="1800" dirty="0" smtClean="0">
                <a:latin typeface="Bookman Old Style" pitchFamily="18" charset="0"/>
                <a:ea typeface="MS Mincho"/>
              </a:rPr>
              <a:t>;</a:t>
            </a:r>
          </a:p>
          <a:p>
            <a:pPr>
              <a:buNone/>
            </a:pPr>
            <a:r>
              <a:rPr kumimoji="1" lang="en-US" sz="1800" dirty="0" smtClean="0">
                <a:latin typeface="Bookman Old Style" pitchFamily="18" charset="0"/>
                <a:ea typeface="MS Mincho"/>
              </a:rPr>
              <a:t>	- </a:t>
            </a:r>
            <a:r>
              <a:rPr kumimoji="1" lang="en-US" sz="1800" dirty="0" err="1" smtClean="0">
                <a:latin typeface="Bookman Old Style" pitchFamily="18" charset="0"/>
                <a:ea typeface="MS Mincho"/>
              </a:rPr>
              <a:t>Insuffisance</a:t>
            </a:r>
            <a:r>
              <a:rPr kumimoji="1" lang="en-US" sz="1800" dirty="0" smtClean="0">
                <a:latin typeface="Bookman Old Style" pitchFamily="18" charset="0"/>
                <a:ea typeface="MS Mincho"/>
              </a:rPr>
              <a:t> de main d’oeuvre </a:t>
            </a:r>
            <a:r>
              <a:rPr kumimoji="1" lang="en-US" sz="1800" dirty="0" err="1" smtClean="0">
                <a:latin typeface="Bookman Old Style" pitchFamily="18" charset="0"/>
                <a:ea typeface="MS Mincho"/>
              </a:rPr>
              <a:t>qualifiée</a:t>
            </a:r>
            <a:r>
              <a:rPr kumimoji="1" lang="en-US" sz="1800" dirty="0" smtClean="0">
                <a:latin typeface="Bookman Old Style" pitchFamily="18" charset="0"/>
                <a:ea typeface="MS Mincho"/>
              </a:rPr>
              <a:t> </a:t>
            </a:r>
            <a:r>
              <a:rPr kumimoji="1" lang="en-US" sz="1800" dirty="0" err="1" smtClean="0">
                <a:latin typeface="Bookman Old Style" pitchFamily="18" charset="0"/>
                <a:ea typeface="MS Mincho"/>
              </a:rPr>
              <a:t>dans</a:t>
            </a:r>
            <a:r>
              <a:rPr kumimoji="1" lang="en-US" sz="1800" dirty="0" smtClean="0">
                <a:latin typeface="Bookman Old Style" pitchFamily="18" charset="0"/>
                <a:ea typeface="MS Mincho"/>
              </a:rPr>
              <a:t> les </a:t>
            </a:r>
            <a:r>
              <a:rPr kumimoji="1" lang="en-US" sz="1800" dirty="0" err="1" smtClean="0">
                <a:latin typeface="Bookman Old Style" pitchFamily="18" charset="0"/>
                <a:ea typeface="MS Mincho"/>
              </a:rPr>
              <a:t>secteurs</a:t>
            </a:r>
            <a:r>
              <a:rPr kumimoji="1" lang="en-US" sz="1800" dirty="0" smtClean="0">
                <a:latin typeface="Bookman Old Style" pitchFamily="18" charset="0"/>
                <a:ea typeface="MS Mincho"/>
              </a:rPr>
              <a:t> </a:t>
            </a:r>
            <a:r>
              <a:rPr kumimoji="1" lang="en-US" sz="1800" dirty="0" err="1" smtClean="0">
                <a:latin typeface="Bookman Old Style" pitchFamily="18" charset="0"/>
                <a:ea typeface="MS Mincho"/>
              </a:rPr>
              <a:t>productifs</a:t>
            </a:r>
            <a:r>
              <a:rPr kumimoji="1" lang="en-US" sz="1800" dirty="0" smtClean="0">
                <a:latin typeface="Bookman Old Style" pitchFamily="18" charset="0"/>
                <a:ea typeface="MS Mincho"/>
              </a:rPr>
              <a:t> et </a:t>
            </a:r>
            <a:r>
              <a:rPr kumimoji="1" lang="en-US" sz="1800" dirty="0" err="1" smtClean="0">
                <a:latin typeface="Bookman Old Style" pitchFamily="18" charset="0"/>
                <a:ea typeface="MS Mincho"/>
              </a:rPr>
              <a:t>tertiaires</a:t>
            </a:r>
            <a:r>
              <a:rPr kumimoji="1" lang="en-US" sz="1800" dirty="0" smtClean="0">
                <a:latin typeface="Bookman Old Style" pitchFamily="18" charset="0"/>
                <a:ea typeface="MS Mincho"/>
              </a:rPr>
              <a:t>;</a:t>
            </a:r>
          </a:p>
          <a:p>
            <a:pPr>
              <a:buNone/>
            </a:pPr>
            <a:r>
              <a:rPr lang="en-US" sz="1800" dirty="0" smtClean="0">
                <a:latin typeface="Bookman Old Style" pitchFamily="18" charset="0"/>
                <a:ea typeface="MS Mincho"/>
              </a:rPr>
              <a:t>	- </a:t>
            </a:r>
            <a:r>
              <a:rPr lang="en-US" altLang="ja-JP" sz="1800" dirty="0" smtClean="0">
                <a:latin typeface="Bookman Old Style" pitchFamily="18" charset="0"/>
                <a:ea typeface="MS Mincho"/>
              </a:rPr>
              <a:t>La </a:t>
            </a:r>
            <a:r>
              <a:rPr lang="en-US" altLang="ja-JP" sz="1800" dirty="0" err="1" smtClean="0">
                <a:latin typeface="Bookman Old Style" pitchFamily="18" charset="0"/>
                <a:ea typeface="MS Mincho"/>
              </a:rPr>
              <a:t>Multiplicité</a:t>
            </a:r>
            <a:r>
              <a:rPr lang="en-US" altLang="ja-JP" sz="1800" dirty="0" smtClean="0">
                <a:latin typeface="Bookman Old Style" pitchFamily="18" charset="0"/>
                <a:ea typeface="MS Mincho"/>
              </a:rPr>
              <a:t> des </a:t>
            </a:r>
            <a:r>
              <a:rPr lang="en-US" altLang="ja-JP" sz="1800" dirty="0" err="1" smtClean="0">
                <a:latin typeface="Bookman Old Style" pitchFamily="18" charset="0"/>
                <a:ea typeface="MS Mincho"/>
              </a:rPr>
              <a:t>contrôles</a:t>
            </a:r>
            <a:r>
              <a:rPr lang="en-US" altLang="ja-JP" sz="1800" dirty="0" smtClean="0">
                <a:latin typeface="Bookman Old Style" pitchFamily="18" charset="0"/>
                <a:ea typeface="MS Mincho"/>
              </a:rPr>
              <a:t> </a:t>
            </a:r>
            <a:r>
              <a:rPr lang="en-US" altLang="ja-JP" sz="1800" dirty="0" err="1" smtClean="0">
                <a:latin typeface="Bookman Old Style" pitchFamily="18" charset="0"/>
                <a:ea typeface="MS Mincho"/>
              </a:rPr>
              <a:t>administratifs</a:t>
            </a:r>
            <a:r>
              <a:rPr lang="en-US" altLang="ja-JP" sz="1800" dirty="0" smtClean="0">
                <a:latin typeface="Bookman Old Style" pitchFamily="18" charset="0"/>
                <a:ea typeface="MS Mincho"/>
              </a:rPr>
              <a:t> des agents </a:t>
            </a:r>
            <a:r>
              <a:rPr lang="en-US" altLang="ja-JP" sz="1800" dirty="0" err="1" smtClean="0">
                <a:latin typeface="Bookman Old Style" pitchFamily="18" charset="0"/>
                <a:ea typeface="MS Mincho"/>
              </a:rPr>
              <a:t>économiques</a:t>
            </a:r>
            <a:r>
              <a:rPr lang="en-US" altLang="ja-JP" sz="1800" dirty="0" smtClean="0">
                <a:latin typeface="Bookman Old Style" pitchFamily="18" charset="0"/>
                <a:ea typeface="MS Mincho"/>
              </a:rPr>
              <a:t>;</a:t>
            </a:r>
            <a:endParaRPr kumimoji="1" lang="en-US" sz="1800" dirty="0" smtClean="0">
              <a:latin typeface="Bookman Old Style" pitchFamily="18" charset="0"/>
              <a:ea typeface="MS Mincho"/>
            </a:endParaRPr>
          </a:p>
          <a:p>
            <a:pPr>
              <a:buNone/>
            </a:pPr>
            <a:r>
              <a:rPr lang="en-US" sz="1800" dirty="0" smtClean="0">
                <a:latin typeface="Bookman Old Style" pitchFamily="18" charset="0"/>
                <a:ea typeface="MS Mincho"/>
              </a:rPr>
              <a:t>	- Les </a:t>
            </a:r>
            <a:r>
              <a:rPr lang="en-US" sz="1800" dirty="0" err="1" smtClean="0">
                <a:latin typeface="Bookman Old Style" pitchFamily="18" charset="0"/>
                <a:ea typeface="MS Mincho"/>
              </a:rPr>
              <a:t>difficultés</a:t>
            </a:r>
            <a:r>
              <a:rPr lang="en-US" sz="1800" dirty="0" smtClean="0">
                <a:latin typeface="Bookman Old Style" pitchFamily="18" charset="0"/>
                <a:ea typeface="MS Mincho"/>
              </a:rPr>
              <a:t> </a:t>
            </a:r>
            <a:r>
              <a:rPr lang="en-US" sz="1800" dirty="0" err="1" smtClean="0">
                <a:latin typeface="Bookman Old Style" pitchFamily="18" charset="0"/>
                <a:ea typeface="MS Mincho"/>
              </a:rPr>
              <a:t>d’acc</a:t>
            </a:r>
            <a:r>
              <a:rPr lang="fr-FR" sz="1800" dirty="0" smtClean="0">
                <a:latin typeface="Bookman Old Style" pitchFamily="18" charset="0"/>
                <a:ea typeface="MS Mincho"/>
              </a:rPr>
              <a:t>è</a:t>
            </a:r>
            <a:r>
              <a:rPr lang="en-US" sz="1800" dirty="0" smtClean="0">
                <a:latin typeface="Bookman Old Style" pitchFamily="18" charset="0"/>
                <a:ea typeface="MS Mincho"/>
              </a:rPr>
              <a:t>s au </a:t>
            </a:r>
            <a:r>
              <a:rPr lang="en-US" sz="1800" dirty="0" err="1" smtClean="0">
                <a:latin typeface="Bookman Old Style" pitchFamily="18" charset="0"/>
                <a:ea typeface="MS Mincho"/>
              </a:rPr>
              <a:t>crédit</a:t>
            </a:r>
            <a:r>
              <a:rPr lang="en-US" sz="1800" dirty="0" smtClean="0">
                <a:latin typeface="Bookman Old Style" pitchFamily="18" charset="0"/>
                <a:ea typeface="MS Mincho"/>
              </a:rPr>
              <a:t> et </a:t>
            </a:r>
            <a:r>
              <a:rPr lang="en-US" sz="1800" dirty="0" err="1" smtClean="0">
                <a:latin typeface="Bookman Old Style" pitchFamily="18" charset="0"/>
                <a:ea typeface="MS Mincho"/>
              </a:rPr>
              <a:t>autres</a:t>
            </a:r>
            <a:r>
              <a:rPr lang="en-US" sz="1800" dirty="0" smtClean="0">
                <a:latin typeface="Bookman Old Style" pitchFamily="18" charset="0"/>
                <a:ea typeface="MS Mincho"/>
              </a:rPr>
              <a:t> services </a:t>
            </a:r>
            <a:r>
              <a:rPr lang="en-US" sz="1800" dirty="0" err="1" smtClean="0">
                <a:latin typeface="Bookman Old Style" pitchFamily="18" charset="0"/>
                <a:ea typeface="MS Mincho"/>
              </a:rPr>
              <a:t>bancaires</a:t>
            </a:r>
            <a:r>
              <a:rPr lang="en-US" sz="1800" dirty="0" smtClean="0">
                <a:latin typeface="Bookman Old Style" pitchFamily="18" charset="0"/>
                <a:ea typeface="MS Mincho"/>
              </a:rPr>
              <a:t>;</a:t>
            </a:r>
          </a:p>
          <a:p>
            <a:pPr>
              <a:buNone/>
            </a:pPr>
            <a:r>
              <a:rPr kumimoji="1" lang="en-US" sz="1800" dirty="0" smtClean="0">
                <a:latin typeface="Bookman Old Style" pitchFamily="18" charset="0"/>
                <a:ea typeface="MS Mincho"/>
              </a:rPr>
              <a:t>	-  </a:t>
            </a:r>
            <a:r>
              <a:rPr kumimoji="1" lang="en-US" sz="1800" dirty="0" err="1" smtClean="0">
                <a:latin typeface="Bookman Old Style" pitchFamily="18" charset="0"/>
                <a:ea typeface="MS Mincho"/>
              </a:rPr>
              <a:t>L’nsuffisance</a:t>
            </a:r>
            <a:r>
              <a:rPr kumimoji="1" lang="en-US" sz="1800" dirty="0" smtClean="0">
                <a:latin typeface="Bookman Old Style" pitchFamily="18" charset="0"/>
                <a:ea typeface="MS Mincho"/>
              </a:rPr>
              <a:t> de </a:t>
            </a:r>
            <a:r>
              <a:rPr kumimoji="1" lang="en-US" sz="1800" dirty="0" err="1" smtClean="0">
                <a:latin typeface="Bookman Old Style" pitchFamily="18" charset="0"/>
                <a:ea typeface="MS Mincho"/>
              </a:rPr>
              <a:t>Garanties</a:t>
            </a:r>
            <a:r>
              <a:rPr lang="en-US" sz="1800" dirty="0" smtClean="0">
                <a:latin typeface="Bookman Old Style" pitchFamily="18" charset="0"/>
                <a:ea typeface="MS Mincho"/>
              </a:rPr>
              <a:t>.</a:t>
            </a:r>
            <a:endParaRPr kumimoji="1" lang="fr-FR" sz="1800" dirty="0">
              <a:latin typeface="Bookman Old Style" pitchFamily="18" charset="0"/>
            </a:endParaRPr>
          </a:p>
        </p:txBody>
      </p:sp>
      <p:sp>
        <p:nvSpPr>
          <p:cNvPr id="4" name="Slide Number Placeholder 3"/>
          <p:cNvSpPr>
            <a:spLocks noGrp="1"/>
          </p:cNvSpPr>
          <p:nvPr>
            <p:ph type="sldNum" sz="quarter" idx="12"/>
          </p:nvPr>
        </p:nvSpPr>
        <p:spPr/>
        <p:txBody>
          <a:bodyPr/>
          <a:lstStyle/>
          <a:p>
            <a:fld id="{9E402229-31B6-4F12-B147-913018B24454}" type="slidenum">
              <a:rPr kumimoji="1" lang="fr-FR" smtClean="0"/>
              <a:pPr/>
              <a:t>4</a:t>
            </a:fld>
            <a:endParaRPr kumimoji="1" lang="fr-FR"/>
          </a:p>
        </p:txBody>
      </p:sp>
      <p:sp>
        <p:nvSpPr>
          <p:cNvPr id="5" name="Footer Placeholder 4"/>
          <p:cNvSpPr>
            <a:spLocks noGrp="1"/>
          </p:cNvSpPr>
          <p:nvPr>
            <p:ph type="ftr" sz="quarter" idx="11"/>
          </p:nvPr>
        </p:nvSpPr>
        <p:spPr/>
        <p:txBody>
          <a:bodyPr/>
          <a:lstStyle/>
          <a:p>
            <a:endParaRPr kumimoji="1" lang="fr-F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685800"/>
          </a:xfrm>
        </p:spPr>
        <p:txBody>
          <a:bodyPr>
            <a:noAutofit/>
          </a:bodyPr>
          <a:lstStyle/>
          <a:p>
            <a:r>
              <a:rPr kumimoji="1" lang="en-US" sz="2800" dirty="0" smtClean="0">
                <a:latin typeface="MS Mincho"/>
                <a:ea typeface="MS Mincho"/>
              </a:rPr>
              <a:t>II: </a:t>
            </a:r>
            <a:r>
              <a:rPr kumimoji="1" lang="en-US" sz="2800" dirty="0" err="1" smtClean="0">
                <a:latin typeface="MS Mincho"/>
                <a:ea typeface="MS Mincho"/>
              </a:rPr>
              <a:t>E</a:t>
            </a:r>
            <a:r>
              <a:rPr kumimoji="1" lang="en-US" sz="2800" dirty="0" err="1" smtClean="0"/>
              <a:t>tat</a:t>
            </a:r>
            <a:r>
              <a:rPr kumimoji="1" lang="en-US" sz="2800" dirty="0" smtClean="0"/>
              <a:t> des </a:t>
            </a:r>
            <a:r>
              <a:rPr kumimoji="1" lang="en-US" sz="2800" dirty="0" err="1" smtClean="0"/>
              <a:t>lieux</a:t>
            </a:r>
            <a:r>
              <a:rPr kumimoji="1" lang="en-US" sz="2800" dirty="0" smtClean="0"/>
              <a:t>: </a:t>
            </a:r>
            <a:r>
              <a:rPr kumimoji="1" lang="en-US" sz="2800" dirty="0" err="1" smtClean="0"/>
              <a:t>Processus</a:t>
            </a:r>
            <a:r>
              <a:rPr kumimoji="1" lang="en-US" sz="2800" dirty="0" smtClean="0"/>
              <a:t> de </a:t>
            </a:r>
            <a:r>
              <a:rPr kumimoji="1" lang="en-US" sz="2800" dirty="0" err="1" smtClean="0"/>
              <a:t>Création</a:t>
            </a:r>
            <a:r>
              <a:rPr kumimoji="1" lang="en-US" sz="2800" dirty="0" smtClean="0"/>
              <a:t> des </a:t>
            </a:r>
            <a:r>
              <a:rPr kumimoji="1" lang="en-US" sz="2800" dirty="0" err="1" smtClean="0"/>
              <a:t>Entreprises</a:t>
            </a:r>
            <a:r>
              <a:rPr kumimoji="1" lang="en-US" sz="2800" dirty="0" smtClean="0"/>
              <a:t> </a:t>
            </a:r>
            <a:endParaRPr kumimoji="1" lang="fr-FR" sz="2800" dirty="0"/>
          </a:p>
        </p:txBody>
      </p:sp>
      <p:sp>
        <p:nvSpPr>
          <p:cNvPr id="3" name="Content Placeholder 2"/>
          <p:cNvSpPr>
            <a:spLocks noGrp="1"/>
          </p:cNvSpPr>
          <p:nvPr>
            <p:ph idx="1"/>
          </p:nvPr>
        </p:nvSpPr>
        <p:spPr>
          <a:xfrm>
            <a:off x="457200" y="1219200"/>
            <a:ext cx="8229600" cy="5410200"/>
          </a:xfrm>
        </p:spPr>
        <p:txBody>
          <a:bodyPr>
            <a:normAutofit fontScale="25000" lnSpcReduction="20000"/>
          </a:bodyPr>
          <a:lstStyle/>
          <a:p>
            <a:endParaRPr lang="ja-JP" altLang="ja-JP"/>
          </a:p>
          <a:p>
            <a:pPr>
              <a:buNone/>
            </a:pPr>
            <a:r>
              <a:rPr lang="fr-FR" altLang="ja-JP" sz="8000" dirty="0" smtClean="0"/>
              <a:t>A.</a:t>
            </a:r>
            <a:r>
              <a:rPr lang="fr-FR" altLang="ja-JP" sz="8000" b="1" dirty="0" smtClean="0">
                <a:latin typeface="ＭＳ 明朝"/>
                <a:ea typeface="ＭＳ 明朝"/>
              </a:rPr>
              <a:t> </a:t>
            </a:r>
            <a:r>
              <a:rPr lang="fr-FR" altLang="ja-JP" sz="8000" b="1" dirty="0" smtClean="0"/>
              <a:t>Du Guichet Unique</a:t>
            </a:r>
          </a:p>
          <a:p>
            <a:pPr>
              <a:buNone/>
            </a:pPr>
            <a:endParaRPr lang="fr-FR" altLang="ja-JP" sz="6400" b="1" dirty="0" smtClean="0"/>
          </a:p>
          <a:p>
            <a:r>
              <a:rPr lang="fr-FR" altLang="ja-JP" sz="8000" dirty="0" smtClean="0"/>
              <a:t>A </a:t>
            </a:r>
            <a:r>
              <a:rPr lang="fr-FR" altLang="ja-JP" sz="8000" dirty="0"/>
              <a:t>titre de rappel, le Guichet Unique se définit, selon la charte des Investissements, comme étant le centre dans lequel les promoteurs doivent accomplir les formabilités de création des entreprises en un minimum de temps </a:t>
            </a:r>
            <a:r>
              <a:rPr lang="fr-FR" altLang="ja-JP" sz="8000" dirty="0" smtClean="0"/>
              <a:t>(e</a:t>
            </a:r>
            <a:r>
              <a:rPr lang="en-US" altLang="ja-JP" sz="8000" dirty="0" smtClean="0"/>
              <a:t>n </a:t>
            </a:r>
            <a:r>
              <a:rPr lang="en-US" altLang="ja-JP" sz="8000" dirty="0" err="1" smtClean="0"/>
              <a:t>moyenne</a:t>
            </a:r>
            <a:r>
              <a:rPr lang="en-US" altLang="ja-JP" sz="8000" dirty="0" smtClean="0"/>
              <a:t> </a:t>
            </a:r>
            <a:r>
              <a:rPr lang="fr-FR" altLang="ja-JP" sz="8000" dirty="0" smtClean="0"/>
              <a:t>48 </a:t>
            </a:r>
            <a:r>
              <a:rPr lang="fr-FR" altLang="ja-JP" sz="8000" dirty="0"/>
              <a:t>heures</a:t>
            </a:r>
            <a:r>
              <a:rPr lang="fr-FR" altLang="ja-JP" sz="8000" dirty="0" smtClean="0"/>
              <a:t>).</a:t>
            </a:r>
          </a:p>
          <a:p>
            <a:r>
              <a:rPr lang="fr-FR" altLang="ja-JP" sz="8000" dirty="0" smtClean="0"/>
              <a:t>Au Gabon les entités installées au sein du Guichet unique sont:</a:t>
            </a:r>
            <a:endParaRPr lang="ja-JP" altLang="ja-JP" sz="8000" smtClean="0"/>
          </a:p>
          <a:p>
            <a:r>
              <a:rPr lang="fr-FR" altLang="ja-JP" sz="8000" dirty="0" smtClean="0"/>
              <a:t>- le Centre de Développement des Entreprises (CDE) ;</a:t>
            </a:r>
            <a:endParaRPr lang="ja-JP" altLang="ja-JP" sz="8000" smtClean="0"/>
          </a:p>
          <a:p>
            <a:r>
              <a:rPr lang="fr-FR" altLang="ja-JP" sz="8000" dirty="0" smtClean="0"/>
              <a:t>- le CEPIG (Centre pour l’Enregistrement  de la Propriété Intellectuelle du Gabon);</a:t>
            </a:r>
            <a:endParaRPr lang="ja-JP" altLang="ja-JP" sz="8000" smtClean="0"/>
          </a:p>
          <a:p>
            <a:r>
              <a:rPr lang="fr-FR" altLang="ja-JP" sz="8000" dirty="0" smtClean="0"/>
              <a:t>- le Greffe du Tribunal;</a:t>
            </a:r>
            <a:endParaRPr lang="ja-JP" altLang="ja-JP" sz="8000" smtClean="0"/>
          </a:p>
          <a:p>
            <a:r>
              <a:rPr lang="fr-FR" altLang="ja-JP" sz="8000" dirty="0" smtClean="0"/>
              <a:t>- le Bureau de la CNSS ;</a:t>
            </a:r>
            <a:endParaRPr lang="ja-JP" altLang="ja-JP" sz="8000" smtClean="0"/>
          </a:p>
          <a:p>
            <a:r>
              <a:rPr lang="fr-FR" altLang="ja-JP" sz="8000" dirty="0" smtClean="0"/>
              <a:t>- l’Agence comptable du trésor public</a:t>
            </a:r>
            <a:endParaRPr lang="ja-JP" altLang="ja-JP" sz="8000" smtClean="0"/>
          </a:p>
          <a:p>
            <a:r>
              <a:rPr lang="fr-FR" altLang="ja-JP" sz="8000" dirty="0" smtClean="0"/>
              <a:t>- l’Antenne /Service de la Direction Général des Impôts (DGI). </a:t>
            </a:r>
            <a:endParaRPr lang="ja-JP" altLang="ja-JP" sz="8000" smtClean="0"/>
          </a:p>
          <a:p>
            <a:endParaRPr lang="fr-FR" altLang="ja-JP" sz="4800" b="1" i="1" dirty="0" smtClean="0"/>
          </a:p>
          <a:p>
            <a:r>
              <a:rPr lang="fr-FR" altLang="ja-JP" sz="8000" b="1" i="1" dirty="0" smtClean="0"/>
              <a:t>Si les cinq premières entités sont physiquement présentes dans l’enceinte actuelle du CDE à </a:t>
            </a:r>
            <a:r>
              <a:rPr lang="fr-FR" altLang="ja-JP" sz="8000" b="1" i="1" dirty="0" err="1" smtClean="0"/>
              <a:t>Agondjé</a:t>
            </a:r>
            <a:r>
              <a:rPr lang="fr-FR" altLang="ja-JP" sz="8000" b="1" i="1" dirty="0" smtClean="0"/>
              <a:t>, </a:t>
            </a:r>
            <a:r>
              <a:rPr lang="fr-FR" altLang="ja-JP" sz="8000" b="1" i="1" u="sng" dirty="0" smtClean="0"/>
              <a:t>le Service du Trésor public, par contre, ne s’y trouve pas</a:t>
            </a:r>
            <a:r>
              <a:rPr lang="fr-FR" altLang="ja-JP" sz="8000" b="1" i="1" dirty="0" smtClean="0"/>
              <a:t>.</a:t>
            </a:r>
            <a:endParaRPr lang="ja-JP" altLang="ja-JP" sz="8000" b="1" i="1" smtClean="0"/>
          </a:p>
          <a:p>
            <a:endParaRPr lang="fr-FR" altLang="ja-JP" sz="8000" dirty="0"/>
          </a:p>
          <a:p>
            <a:endParaRPr lang="ja-JP" altLang="ja-JP" sz="8000"/>
          </a:p>
          <a:p>
            <a:pPr>
              <a:buNone/>
            </a:pPr>
            <a:r>
              <a:rPr lang="fr-FR" altLang="ja-JP" sz="8000" dirty="0"/>
              <a:t> </a:t>
            </a:r>
            <a:endParaRPr lang="ja-JP" altLang="ja-JP" sz="8000"/>
          </a:p>
        </p:txBody>
      </p:sp>
      <p:sp>
        <p:nvSpPr>
          <p:cNvPr id="4" name="Slide Number Placeholder 3"/>
          <p:cNvSpPr>
            <a:spLocks noGrp="1"/>
          </p:cNvSpPr>
          <p:nvPr>
            <p:ph type="sldNum" sz="quarter" idx="12"/>
          </p:nvPr>
        </p:nvSpPr>
        <p:spPr/>
        <p:txBody>
          <a:bodyPr/>
          <a:lstStyle/>
          <a:p>
            <a:fld id="{9E402229-31B6-4F12-B147-913018B24454}" type="slidenum">
              <a:rPr kumimoji="1" lang="fr-FR" smtClean="0"/>
              <a:pPr/>
              <a:t>5</a:t>
            </a:fld>
            <a:endParaRPr kumimoji="1" lang="fr-FR"/>
          </a:p>
        </p:txBody>
      </p:sp>
      <p:sp>
        <p:nvSpPr>
          <p:cNvPr id="5" name="Footer Placeholder 4"/>
          <p:cNvSpPr>
            <a:spLocks noGrp="1"/>
          </p:cNvSpPr>
          <p:nvPr>
            <p:ph type="ftr" sz="quarter" idx="11"/>
          </p:nvPr>
        </p:nvSpPr>
        <p:spPr/>
        <p:txBody>
          <a:bodyPr/>
          <a:lstStyle/>
          <a:p>
            <a:endParaRPr kumimoji="1" lang="fr-F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normAutofit fontScale="90000"/>
          </a:bodyPr>
          <a:lstStyle/>
          <a:p>
            <a:r>
              <a:rPr lang="en-US" altLang="ja-JP" sz="2800" dirty="0" smtClean="0"/>
              <a:t>II. </a:t>
            </a:r>
            <a:r>
              <a:rPr lang="en-US" altLang="ja-JP" sz="2800" dirty="0" err="1" smtClean="0">
                <a:latin typeface="MS Mincho"/>
                <a:ea typeface="MS Mincho"/>
              </a:rPr>
              <a:t>E</a:t>
            </a:r>
            <a:r>
              <a:rPr lang="en-US" altLang="ja-JP" sz="2800" dirty="0" err="1" smtClean="0"/>
              <a:t>tat</a:t>
            </a:r>
            <a:r>
              <a:rPr lang="en-US" altLang="ja-JP" sz="2800" dirty="0" smtClean="0"/>
              <a:t> des </a:t>
            </a:r>
            <a:r>
              <a:rPr lang="en-US" altLang="ja-JP" sz="2800" dirty="0" err="1" smtClean="0"/>
              <a:t>lieux</a:t>
            </a:r>
            <a:r>
              <a:rPr lang="en-US" altLang="ja-JP" sz="2800" dirty="0" smtClean="0"/>
              <a:t>: Le </a:t>
            </a:r>
            <a:r>
              <a:rPr lang="en-US" altLang="ja-JP" sz="2800" dirty="0" err="1" smtClean="0"/>
              <a:t>Processus</a:t>
            </a:r>
            <a:r>
              <a:rPr lang="en-US" altLang="ja-JP" sz="2800" dirty="0" smtClean="0"/>
              <a:t> de </a:t>
            </a:r>
            <a:r>
              <a:rPr lang="en-US" altLang="ja-JP" sz="2800" dirty="0" err="1" smtClean="0"/>
              <a:t>Création</a:t>
            </a:r>
            <a:r>
              <a:rPr lang="en-US" altLang="ja-JP" sz="2800" dirty="0" smtClean="0"/>
              <a:t> des </a:t>
            </a:r>
            <a:r>
              <a:rPr lang="en-US" altLang="ja-JP" sz="2800" dirty="0" err="1" smtClean="0"/>
              <a:t>Entreprises</a:t>
            </a:r>
            <a:r>
              <a:rPr lang="en-US" altLang="ja-JP" sz="2800" dirty="0" smtClean="0"/>
              <a:t> (suite) </a:t>
            </a:r>
            <a:endParaRPr kumimoji="1" lang="fr-FR" sz="2800" dirty="0"/>
          </a:p>
        </p:txBody>
      </p:sp>
      <p:sp>
        <p:nvSpPr>
          <p:cNvPr id="3" name="Content Placeholder 2"/>
          <p:cNvSpPr>
            <a:spLocks noGrp="1"/>
          </p:cNvSpPr>
          <p:nvPr>
            <p:ph idx="1"/>
          </p:nvPr>
        </p:nvSpPr>
        <p:spPr>
          <a:xfrm>
            <a:off x="304800" y="1066800"/>
            <a:ext cx="8839200" cy="5791200"/>
          </a:xfrm>
        </p:spPr>
        <p:txBody>
          <a:bodyPr>
            <a:normAutofit fontScale="25000" lnSpcReduction="20000"/>
          </a:bodyPr>
          <a:lstStyle/>
          <a:p>
            <a:r>
              <a:rPr lang="fr-FR" altLang="ja-JP" sz="8000" b="1" dirty="0" smtClean="0"/>
              <a:t>B. Formalités de création  des entreprises </a:t>
            </a:r>
            <a:endParaRPr lang="ja-JP" altLang="ja-JP" sz="8000" b="1" smtClean="0"/>
          </a:p>
          <a:p>
            <a:endParaRPr lang="en-US" altLang="ja-JP" sz="5600" dirty="0" smtClean="0"/>
          </a:p>
          <a:p>
            <a:r>
              <a:rPr lang="en-US" altLang="ja-JP" sz="7200" dirty="0" smtClean="0"/>
              <a:t>▸</a:t>
            </a:r>
            <a:r>
              <a:rPr lang="fr-FR" altLang="ja-JP" sz="7200" dirty="0" smtClean="0"/>
              <a:t>La banque pour le dépôt du capital;</a:t>
            </a:r>
            <a:endParaRPr lang="ja-JP" altLang="ja-JP" sz="7200" smtClean="0"/>
          </a:p>
          <a:p>
            <a:pPr>
              <a:buNone/>
            </a:pPr>
            <a:r>
              <a:rPr lang="fr-FR" altLang="ja-JP" sz="7200" dirty="0" smtClean="0"/>
              <a:t> </a:t>
            </a:r>
            <a:endParaRPr lang="ja-JP" altLang="ja-JP" sz="7200" smtClean="0"/>
          </a:p>
          <a:p>
            <a:r>
              <a:rPr lang="fr-FR" altLang="ja-JP" sz="7200" dirty="0" smtClean="0"/>
              <a:t>▸le Centre pour la propriété intellectuelle du Gabon (CEPIG) pour la réservation du nom de la société;</a:t>
            </a:r>
            <a:endParaRPr lang="ja-JP" altLang="ja-JP" sz="7200" smtClean="0"/>
          </a:p>
          <a:p>
            <a:pPr>
              <a:buNone/>
            </a:pPr>
            <a:r>
              <a:rPr lang="fr-FR" altLang="ja-JP" sz="7200" dirty="0" smtClean="0"/>
              <a:t> </a:t>
            </a:r>
            <a:endParaRPr lang="ja-JP" altLang="ja-JP" sz="7200" smtClean="0"/>
          </a:p>
          <a:p>
            <a:r>
              <a:rPr lang="fr-FR" altLang="ja-JP" sz="7200" dirty="0" smtClean="0"/>
              <a:t>▸le Tribunal pour l’extrait de casier de judiciaire du gestionnaire de l’entreprise (</a:t>
            </a:r>
            <a:r>
              <a:rPr lang="fr-FR" altLang="ja-JP" sz="7200" b="1" i="1" dirty="0" smtClean="0"/>
              <a:t>une simple déclaration sur l’honneur est désormais requise);</a:t>
            </a:r>
            <a:endParaRPr lang="ja-JP" altLang="ja-JP" sz="7200" b="1" i="1" smtClean="0"/>
          </a:p>
          <a:p>
            <a:pPr>
              <a:buNone/>
            </a:pPr>
            <a:endParaRPr lang="ja-JP" altLang="ja-JP" sz="7200" smtClean="0"/>
          </a:p>
          <a:p>
            <a:r>
              <a:rPr lang="fr-FR" altLang="ja-JP" sz="7200" dirty="0" smtClean="0"/>
              <a:t>▸le Notaire pour le dépôt de l’enregistrement des statuts;</a:t>
            </a:r>
            <a:endParaRPr lang="ja-JP" altLang="ja-JP" sz="7200" smtClean="0"/>
          </a:p>
          <a:p>
            <a:pPr>
              <a:buNone/>
            </a:pPr>
            <a:endParaRPr lang="ja-JP" altLang="ja-JP" sz="7200" smtClean="0"/>
          </a:p>
          <a:p>
            <a:r>
              <a:rPr lang="fr-FR" altLang="ja-JP" sz="7200" dirty="0" smtClean="0"/>
              <a:t>▸le CDE pour le dépôt des documents et le paiement des frais;</a:t>
            </a:r>
            <a:endParaRPr lang="ja-JP" altLang="ja-JP" sz="7200" smtClean="0"/>
          </a:p>
          <a:p>
            <a:pPr>
              <a:buNone/>
            </a:pPr>
            <a:r>
              <a:rPr lang="fr-FR" altLang="ja-JP" sz="7200" dirty="0" smtClean="0"/>
              <a:t> </a:t>
            </a:r>
            <a:endParaRPr lang="ja-JP" altLang="ja-JP" sz="7200" smtClean="0"/>
          </a:p>
          <a:p>
            <a:r>
              <a:rPr lang="fr-FR" altLang="ja-JP" sz="7200" dirty="0" smtClean="0"/>
              <a:t>▸le CDE pour le retrait du récépissé;</a:t>
            </a:r>
            <a:endParaRPr lang="ja-JP" altLang="ja-JP" sz="7200" smtClean="0"/>
          </a:p>
          <a:p>
            <a:pPr>
              <a:buNone/>
            </a:pPr>
            <a:endParaRPr lang="ja-JP" altLang="ja-JP" sz="7200" smtClean="0"/>
          </a:p>
          <a:p>
            <a:r>
              <a:rPr lang="fr-FR" altLang="ja-JP" sz="7200" dirty="0" smtClean="0"/>
              <a:t>▸le Journal officiel pour la publication de l’avis de création de l’entreprise;</a:t>
            </a:r>
            <a:endParaRPr lang="ja-JP" altLang="ja-JP" sz="7200" smtClean="0"/>
          </a:p>
          <a:p>
            <a:pPr>
              <a:buNone/>
            </a:pPr>
            <a:r>
              <a:rPr lang="fr-FR" altLang="ja-JP" sz="7200" dirty="0" smtClean="0"/>
              <a:t> </a:t>
            </a:r>
            <a:endParaRPr lang="ja-JP" altLang="ja-JP" sz="7200" smtClean="0"/>
          </a:p>
          <a:p>
            <a:r>
              <a:rPr lang="fr-FR" altLang="ja-JP" sz="7200" dirty="0" smtClean="0"/>
              <a:t>▸le Ministère du Travail pour information avant le début d’activité;</a:t>
            </a:r>
            <a:endParaRPr lang="ja-JP" altLang="ja-JP" sz="7200" smtClean="0"/>
          </a:p>
          <a:p>
            <a:pPr>
              <a:buNone/>
            </a:pPr>
            <a:r>
              <a:rPr lang="fr-FR" altLang="ja-JP" sz="7200" dirty="0" smtClean="0"/>
              <a:t> </a:t>
            </a:r>
            <a:endParaRPr lang="ja-JP" altLang="ja-JP" sz="7200" smtClean="0"/>
          </a:p>
          <a:p>
            <a:r>
              <a:rPr lang="fr-FR" altLang="ja-JP" sz="7200" dirty="0" smtClean="0"/>
              <a:t>▸la Sécurité sociale </a:t>
            </a:r>
            <a:r>
              <a:rPr lang="en-US" altLang="ja-JP" sz="7200" dirty="0" smtClean="0"/>
              <a:t>(</a:t>
            </a:r>
            <a:r>
              <a:rPr lang="fr-FR" altLang="ja-JP" sz="7200" dirty="0" smtClean="0"/>
              <a:t>CNSS) pour l’enregistrement des salariés.</a:t>
            </a:r>
            <a:endParaRPr lang="ja-JP" altLang="ja-JP" sz="7200" smtClean="0"/>
          </a:p>
          <a:p>
            <a:pPr>
              <a:buNone/>
            </a:pPr>
            <a:r>
              <a:rPr lang="fr-FR" altLang="ja-JP" sz="7200" dirty="0" smtClean="0"/>
              <a:t> </a:t>
            </a:r>
            <a:endParaRPr lang="ja-JP" altLang="ja-JP" sz="7200" smtClean="0"/>
          </a:p>
          <a:p>
            <a:endParaRPr kumimoji="1" lang="fr-FR" dirty="0"/>
          </a:p>
        </p:txBody>
      </p:sp>
      <p:sp>
        <p:nvSpPr>
          <p:cNvPr id="4" name="Slide Number Placeholder 3"/>
          <p:cNvSpPr>
            <a:spLocks noGrp="1"/>
          </p:cNvSpPr>
          <p:nvPr>
            <p:ph type="sldNum" sz="quarter" idx="12"/>
          </p:nvPr>
        </p:nvSpPr>
        <p:spPr/>
        <p:txBody>
          <a:bodyPr/>
          <a:lstStyle/>
          <a:p>
            <a:fld id="{9E402229-31B6-4F12-B147-913018B24454}" type="slidenum">
              <a:rPr kumimoji="1" lang="fr-FR" smtClean="0"/>
              <a:pPr/>
              <a:t>6</a:t>
            </a:fld>
            <a:endParaRPr kumimoji="1" lang="fr-FR"/>
          </a:p>
        </p:txBody>
      </p:sp>
      <p:sp>
        <p:nvSpPr>
          <p:cNvPr id="5" name="Footer Placeholder 4"/>
          <p:cNvSpPr>
            <a:spLocks noGrp="1"/>
          </p:cNvSpPr>
          <p:nvPr>
            <p:ph type="ftr" sz="quarter" idx="11"/>
          </p:nvPr>
        </p:nvSpPr>
        <p:spPr/>
        <p:txBody>
          <a:bodyPr/>
          <a:lstStyle/>
          <a:p>
            <a:endParaRPr kumimoji="1" lang="fr-F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altLang="ja-JP" sz="3200" dirty="0" smtClean="0"/>
              <a:t>III. </a:t>
            </a:r>
            <a:r>
              <a:rPr lang="en-US" altLang="ja-JP" sz="3200" b="1" dirty="0" smtClean="0"/>
              <a:t>Le </a:t>
            </a:r>
            <a:r>
              <a:rPr lang="en-US" altLang="ja-JP" sz="3200" b="1" dirty="0" err="1" smtClean="0"/>
              <a:t>Projet</a:t>
            </a:r>
            <a:r>
              <a:rPr lang="en-US" altLang="ja-JP" sz="3200" b="1" dirty="0" smtClean="0"/>
              <a:t> de Promotion de </a:t>
            </a:r>
            <a:r>
              <a:rPr lang="en-US" altLang="ja-JP" sz="3200" b="1" dirty="0" err="1" smtClean="0"/>
              <a:t>l’Investissement</a:t>
            </a:r>
            <a:r>
              <a:rPr lang="en-US" altLang="ja-JP" sz="3200" b="1" dirty="0" smtClean="0"/>
              <a:t> et de la </a:t>
            </a:r>
            <a:r>
              <a:rPr lang="en-US" altLang="ja-JP" sz="3200" b="1" dirty="0" err="1" smtClean="0"/>
              <a:t>competitivité</a:t>
            </a:r>
            <a:r>
              <a:rPr lang="en-US" altLang="ja-JP" sz="3200" b="1" dirty="0" smtClean="0"/>
              <a:t> </a:t>
            </a:r>
            <a:r>
              <a:rPr lang="en-US" altLang="ja-JP" sz="3200" b="1" dirty="0" err="1" smtClean="0"/>
              <a:t>soutenu</a:t>
            </a:r>
            <a:r>
              <a:rPr lang="en-US" altLang="ja-JP" sz="3200" b="1" dirty="0" smtClean="0"/>
              <a:t> par la </a:t>
            </a:r>
            <a:r>
              <a:rPr lang="en-US" altLang="ja-JP" sz="3200" b="1" dirty="0" err="1" smtClean="0"/>
              <a:t>Banque</a:t>
            </a:r>
            <a:r>
              <a:rPr lang="en-US" altLang="ja-JP" sz="3200" b="1" dirty="0" smtClean="0"/>
              <a:t> </a:t>
            </a:r>
            <a:r>
              <a:rPr lang="en-US" altLang="ja-JP" sz="3200" b="1" dirty="0" err="1" smtClean="0"/>
              <a:t>Mondiale</a:t>
            </a:r>
            <a:endParaRPr kumimoji="1" lang="fr-FR" sz="3200" b="1" dirty="0"/>
          </a:p>
        </p:txBody>
      </p:sp>
      <p:sp>
        <p:nvSpPr>
          <p:cNvPr id="3" name="Content Placeholder 2"/>
          <p:cNvSpPr>
            <a:spLocks noGrp="1"/>
          </p:cNvSpPr>
          <p:nvPr>
            <p:ph idx="1"/>
          </p:nvPr>
        </p:nvSpPr>
        <p:spPr>
          <a:xfrm>
            <a:off x="457200" y="1447800"/>
            <a:ext cx="8229600" cy="4678363"/>
          </a:xfrm>
        </p:spPr>
        <p:txBody>
          <a:bodyPr/>
          <a:lstStyle/>
          <a:p>
            <a:pPr>
              <a:buNone/>
            </a:pPr>
            <a:r>
              <a:rPr lang="en-US" sz="2400" dirty="0" smtClean="0">
                <a:latin typeface="MS Mincho"/>
                <a:ea typeface="MS Mincho"/>
              </a:rPr>
              <a:t>A. </a:t>
            </a:r>
            <a:r>
              <a:rPr lang="en-US" sz="2400" b="1" dirty="0" err="1" smtClean="0">
                <a:latin typeface="Times New Roman" pitchFamily="18" charset="0"/>
                <a:ea typeface="MS Mincho"/>
                <a:cs typeface="Times New Roman" pitchFamily="18" charset="0"/>
              </a:rPr>
              <a:t>Contenu</a:t>
            </a:r>
            <a:r>
              <a:rPr lang="en-US" sz="2400" b="1" dirty="0" smtClean="0">
                <a:latin typeface="Times New Roman" pitchFamily="18" charset="0"/>
                <a:ea typeface="MS Mincho"/>
                <a:cs typeface="Times New Roman" pitchFamily="18" charset="0"/>
              </a:rPr>
              <a:t> du </a:t>
            </a:r>
            <a:r>
              <a:rPr lang="en-US" sz="2400" b="1" dirty="0" err="1" smtClean="0">
                <a:latin typeface="Times New Roman" pitchFamily="18" charset="0"/>
                <a:ea typeface="MS Mincho"/>
                <a:cs typeface="Times New Roman" pitchFamily="18" charset="0"/>
              </a:rPr>
              <a:t>Projet</a:t>
            </a:r>
            <a:endParaRPr lang="en-US" sz="2400" b="1" dirty="0" smtClean="0">
              <a:latin typeface="Times New Roman" pitchFamily="18" charset="0"/>
              <a:ea typeface="MS Mincho"/>
              <a:cs typeface="Times New Roman" pitchFamily="18" charset="0"/>
            </a:endParaRPr>
          </a:p>
          <a:p>
            <a:pPr>
              <a:buNone/>
            </a:pPr>
            <a:r>
              <a:rPr kumimoji="1" lang="en-US" sz="2400" dirty="0" err="1" smtClean="0">
                <a:latin typeface="Times New Roman" pitchFamily="18" charset="0"/>
                <a:ea typeface="MS Mincho"/>
                <a:cs typeface="Times New Roman" pitchFamily="18" charset="0"/>
              </a:rPr>
              <a:t>Ce</a:t>
            </a:r>
            <a:r>
              <a:rPr kumimoji="1" lang="en-US" sz="2400" dirty="0" smtClean="0">
                <a:latin typeface="Times New Roman" pitchFamily="18" charset="0"/>
                <a:ea typeface="MS Mincho"/>
                <a:cs typeface="Times New Roman" pitchFamily="18" charset="0"/>
              </a:rPr>
              <a:t> </a:t>
            </a:r>
            <a:r>
              <a:rPr kumimoji="1" lang="en-US" sz="2400" dirty="0" err="1" smtClean="0">
                <a:latin typeface="Times New Roman" pitchFamily="18" charset="0"/>
                <a:ea typeface="MS Mincho"/>
                <a:cs typeface="Times New Roman" pitchFamily="18" charset="0"/>
              </a:rPr>
              <a:t>projet</a:t>
            </a:r>
            <a:r>
              <a:rPr kumimoji="1" lang="en-US" sz="2400" dirty="0" smtClean="0">
                <a:latin typeface="Times New Roman" pitchFamily="18" charset="0"/>
                <a:ea typeface="MS Mincho"/>
                <a:cs typeface="Times New Roman" pitchFamily="18" charset="0"/>
              </a:rPr>
              <a:t> a </a:t>
            </a:r>
            <a:r>
              <a:rPr kumimoji="1" lang="en-US" sz="2400" dirty="0" err="1" smtClean="0">
                <a:latin typeface="Times New Roman" pitchFamily="18" charset="0"/>
                <a:ea typeface="MS Mincho"/>
                <a:cs typeface="Times New Roman" pitchFamily="18" charset="0"/>
              </a:rPr>
              <a:t>deux</a:t>
            </a:r>
            <a:r>
              <a:rPr kumimoji="1" lang="en-US" sz="2400" dirty="0" smtClean="0">
                <a:latin typeface="Times New Roman" pitchFamily="18" charset="0"/>
                <a:ea typeface="MS Mincho"/>
                <a:cs typeface="Times New Roman" pitchFamily="18" charset="0"/>
              </a:rPr>
              <a:t> </a:t>
            </a:r>
            <a:r>
              <a:rPr kumimoji="1" lang="en-US" sz="2400" dirty="0" err="1" smtClean="0">
                <a:latin typeface="Times New Roman" pitchFamily="18" charset="0"/>
                <a:ea typeface="MS Mincho"/>
                <a:cs typeface="Times New Roman" pitchFamily="18" charset="0"/>
              </a:rPr>
              <a:t>composantes</a:t>
            </a:r>
            <a:r>
              <a:rPr kumimoji="1" lang="en-US" sz="2400" dirty="0" smtClean="0">
                <a:latin typeface="Times New Roman" pitchFamily="18" charset="0"/>
                <a:ea typeface="MS Mincho"/>
                <a:cs typeface="Times New Roman" pitchFamily="18" charset="0"/>
              </a:rPr>
              <a:t>:</a:t>
            </a:r>
          </a:p>
          <a:p>
            <a:pPr>
              <a:buNone/>
            </a:pPr>
            <a:endParaRPr kumimoji="1" lang="en-US" sz="2400" dirty="0" smtClean="0">
              <a:latin typeface="Times New Roman" pitchFamily="18" charset="0"/>
              <a:ea typeface="MS Mincho"/>
              <a:cs typeface="Times New Roman" pitchFamily="18" charset="0"/>
            </a:endParaRPr>
          </a:p>
          <a:p>
            <a:pPr marL="457200" indent="-457200">
              <a:buAutoNum type="alphaLcParenR"/>
            </a:pPr>
            <a:r>
              <a:rPr lang="en-US" sz="2400" dirty="0" err="1" smtClean="0">
                <a:latin typeface="Times New Roman" pitchFamily="18" charset="0"/>
                <a:ea typeface="MS Mincho"/>
                <a:cs typeface="Times New Roman" pitchFamily="18" charset="0"/>
              </a:rPr>
              <a:t>L’établissement</a:t>
            </a:r>
            <a:r>
              <a:rPr lang="en-US" sz="2400" dirty="0" smtClean="0">
                <a:latin typeface="Times New Roman" pitchFamily="18" charset="0"/>
                <a:ea typeface="MS Mincho"/>
                <a:cs typeface="Times New Roman" pitchFamily="18" charset="0"/>
              </a:rPr>
              <a:t> d’un </a:t>
            </a:r>
            <a:r>
              <a:rPr lang="en-US" sz="2400" dirty="0" smtClean="0">
                <a:solidFill>
                  <a:srgbClr val="0070C0"/>
                </a:solidFill>
                <a:latin typeface="Times New Roman" pitchFamily="18" charset="0"/>
                <a:ea typeface="MS Mincho"/>
                <a:cs typeface="Times New Roman" pitchFamily="18" charset="0"/>
              </a:rPr>
              <a:t>One Stop Shop </a:t>
            </a:r>
            <a:r>
              <a:rPr lang="en-US" sz="2400" dirty="0" smtClean="0">
                <a:latin typeface="Times New Roman" pitchFamily="18" charset="0"/>
                <a:ea typeface="MS Mincho"/>
                <a:cs typeface="Times New Roman" pitchFamily="18" charset="0"/>
              </a:rPr>
              <a:t>(</a:t>
            </a:r>
            <a:r>
              <a:rPr lang="en-US" sz="2400" dirty="0" err="1" smtClean="0">
                <a:latin typeface="Times New Roman" pitchFamily="18" charset="0"/>
                <a:ea typeface="MS Mincho"/>
                <a:cs typeface="Times New Roman" pitchFamily="18" charset="0"/>
              </a:rPr>
              <a:t>Guichet</a:t>
            </a:r>
            <a:r>
              <a:rPr lang="en-US" sz="2400" dirty="0" smtClean="0">
                <a:latin typeface="Times New Roman" pitchFamily="18" charset="0"/>
                <a:ea typeface="MS Mincho"/>
                <a:cs typeface="Times New Roman" pitchFamily="18" charset="0"/>
              </a:rPr>
              <a:t> Unique) pour la promotion des </a:t>
            </a:r>
            <a:r>
              <a:rPr lang="en-US" sz="2400" dirty="0" err="1" smtClean="0">
                <a:latin typeface="Times New Roman" pitchFamily="18" charset="0"/>
                <a:ea typeface="MS Mincho"/>
                <a:cs typeface="Times New Roman" pitchFamily="18" charset="0"/>
              </a:rPr>
              <a:t>investissements</a:t>
            </a:r>
            <a:r>
              <a:rPr lang="en-US" sz="2400" dirty="0" smtClean="0">
                <a:latin typeface="Times New Roman" pitchFamily="18" charset="0"/>
                <a:ea typeface="MS Mincho"/>
                <a:cs typeface="Times New Roman" pitchFamily="18" charset="0"/>
              </a:rPr>
              <a:t> et des exportations, la </a:t>
            </a:r>
            <a:r>
              <a:rPr lang="en-US" sz="2400" dirty="0" err="1" smtClean="0">
                <a:latin typeface="Times New Roman" pitchFamily="18" charset="0"/>
                <a:ea typeface="MS Mincho"/>
                <a:cs typeface="Times New Roman" pitchFamily="18" charset="0"/>
              </a:rPr>
              <a:t>création</a:t>
            </a:r>
            <a:r>
              <a:rPr lang="en-US" sz="2400" dirty="0" smtClean="0">
                <a:latin typeface="Times New Roman" pitchFamily="18" charset="0"/>
                <a:ea typeface="MS Mincho"/>
                <a:cs typeface="Times New Roman" pitchFamily="18" charset="0"/>
              </a:rPr>
              <a:t> et </a:t>
            </a:r>
            <a:r>
              <a:rPr lang="en-US" sz="2400" dirty="0" err="1" smtClean="0">
                <a:latin typeface="Times New Roman" pitchFamily="18" charset="0"/>
                <a:ea typeface="MS Mincho"/>
                <a:cs typeface="Times New Roman" pitchFamily="18" charset="0"/>
              </a:rPr>
              <a:t>l’accompagnement</a:t>
            </a:r>
            <a:r>
              <a:rPr lang="en-US" sz="2400" dirty="0" smtClean="0">
                <a:latin typeface="Times New Roman" pitchFamily="18" charset="0"/>
                <a:ea typeface="MS Mincho"/>
                <a:cs typeface="Times New Roman" pitchFamily="18" charset="0"/>
              </a:rPr>
              <a:t> des </a:t>
            </a:r>
            <a:r>
              <a:rPr lang="en-US" sz="2400" dirty="0" err="1" smtClean="0">
                <a:latin typeface="Times New Roman" pitchFamily="18" charset="0"/>
                <a:ea typeface="MS Mincho"/>
                <a:cs typeface="Times New Roman" pitchFamily="18" charset="0"/>
              </a:rPr>
              <a:t>entreprises</a:t>
            </a:r>
            <a:r>
              <a:rPr lang="en-US" sz="2400" dirty="0" smtClean="0">
                <a:latin typeface="Times New Roman" pitchFamily="18" charset="0"/>
                <a:ea typeface="MS Mincho"/>
                <a:cs typeface="Times New Roman" pitchFamily="18" charset="0"/>
              </a:rPr>
              <a:t>; et </a:t>
            </a:r>
          </a:p>
          <a:p>
            <a:pPr marL="457200" indent="-457200">
              <a:buAutoNum type="alphaLcParenR"/>
            </a:pPr>
            <a:endParaRPr lang="en-US" sz="2400" dirty="0" smtClean="0">
              <a:latin typeface="Times New Roman" pitchFamily="18" charset="0"/>
              <a:ea typeface="MS Mincho"/>
              <a:cs typeface="Times New Roman" pitchFamily="18" charset="0"/>
            </a:endParaRPr>
          </a:p>
          <a:p>
            <a:pPr marL="457200" indent="-457200">
              <a:buAutoNum type="alphaLcParenR"/>
            </a:pPr>
            <a:r>
              <a:rPr kumimoji="1" lang="en-US" sz="2400" dirty="0" smtClean="0">
                <a:latin typeface="Times New Roman" pitchFamily="18" charset="0"/>
                <a:ea typeface="MS Mincho"/>
                <a:cs typeface="Times New Roman" pitchFamily="18" charset="0"/>
              </a:rPr>
              <a:t>La </a:t>
            </a:r>
            <a:r>
              <a:rPr kumimoji="1" lang="en-US" sz="2400" dirty="0" err="1" smtClean="0">
                <a:latin typeface="Times New Roman" pitchFamily="18" charset="0"/>
                <a:ea typeface="MS Mincho"/>
                <a:cs typeface="Times New Roman" pitchFamily="18" charset="0"/>
              </a:rPr>
              <a:t>Mise</a:t>
            </a:r>
            <a:r>
              <a:rPr kumimoji="1" lang="en-US" sz="2400" dirty="0" smtClean="0">
                <a:latin typeface="Times New Roman" pitchFamily="18" charset="0"/>
                <a:ea typeface="MS Mincho"/>
                <a:cs typeface="Times New Roman" pitchFamily="18" charset="0"/>
              </a:rPr>
              <a:t> en place d’un </a:t>
            </a:r>
            <a:r>
              <a:rPr kumimoji="1" lang="en-US" sz="2400" dirty="0" err="1" smtClean="0">
                <a:latin typeface="Times New Roman" pitchFamily="18" charset="0"/>
                <a:ea typeface="MS Mincho"/>
                <a:cs typeface="Times New Roman" pitchFamily="18" charset="0"/>
              </a:rPr>
              <a:t>Fonds</a:t>
            </a:r>
            <a:r>
              <a:rPr kumimoji="1" lang="en-US" sz="2400" dirty="0" smtClean="0">
                <a:latin typeface="Times New Roman" pitchFamily="18" charset="0"/>
                <a:ea typeface="MS Mincho"/>
                <a:cs typeface="Times New Roman" pitchFamily="18" charset="0"/>
              </a:rPr>
              <a:t> </a:t>
            </a:r>
            <a:r>
              <a:rPr kumimoji="1" lang="en-US" sz="2400" dirty="0" err="1" smtClean="0">
                <a:latin typeface="Times New Roman" pitchFamily="18" charset="0"/>
                <a:ea typeface="MS Mincho"/>
                <a:cs typeface="Times New Roman" pitchFamily="18" charset="0"/>
              </a:rPr>
              <a:t>catalytique</a:t>
            </a:r>
            <a:r>
              <a:rPr kumimoji="1" lang="en-US" sz="2400" dirty="0" smtClean="0">
                <a:latin typeface="Times New Roman" pitchFamily="18" charset="0"/>
                <a:ea typeface="MS Mincho"/>
                <a:cs typeface="Times New Roman" pitchFamily="18" charset="0"/>
              </a:rPr>
              <a:t> pour le </a:t>
            </a:r>
            <a:r>
              <a:rPr kumimoji="1" lang="en-US" sz="2400" dirty="0" err="1" smtClean="0">
                <a:latin typeface="Times New Roman" pitchFamily="18" charset="0"/>
                <a:ea typeface="MS Mincho"/>
                <a:cs typeface="Times New Roman" pitchFamily="18" charset="0"/>
              </a:rPr>
              <a:t>financement</a:t>
            </a:r>
            <a:r>
              <a:rPr kumimoji="1" lang="en-US" sz="2400" dirty="0" smtClean="0">
                <a:latin typeface="Times New Roman" pitchFamily="18" charset="0"/>
                <a:ea typeface="MS Mincho"/>
                <a:cs typeface="Times New Roman" pitchFamily="18" charset="0"/>
              </a:rPr>
              <a:t> des </a:t>
            </a:r>
            <a:r>
              <a:rPr kumimoji="1" lang="en-US" sz="2400" dirty="0" err="1" smtClean="0">
                <a:latin typeface="Times New Roman" pitchFamily="18" charset="0"/>
                <a:ea typeface="MS Mincho"/>
                <a:cs typeface="Times New Roman" pitchFamily="18" charset="0"/>
              </a:rPr>
              <a:t>activités</a:t>
            </a:r>
            <a:r>
              <a:rPr kumimoji="1" lang="en-US" sz="2400" dirty="0" smtClean="0">
                <a:latin typeface="Times New Roman" pitchFamily="18" charset="0"/>
                <a:ea typeface="MS Mincho"/>
                <a:cs typeface="Times New Roman" pitchFamily="18" charset="0"/>
              </a:rPr>
              <a:t> des PME </a:t>
            </a:r>
            <a:r>
              <a:rPr kumimoji="1" lang="en-US" sz="2400" dirty="0" err="1" smtClean="0">
                <a:latin typeface="Times New Roman" pitchFamily="18" charset="0"/>
                <a:ea typeface="MS Mincho"/>
                <a:cs typeface="Times New Roman" pitchFamily="18" charset="0"/>
              </a:rPr>
              <a:t>gabonaises</a:t>
            </a:r>
            <a:r>
              <a:rPr kumimoji="1" lang="en-US" sz="2400" dirty="0" smtClean="0">
                <a:latin typeface="Times New Roman" pitchFamily="18" charset="0"/>
                <a:ea typeface="MS Mincho"/>
                <a:cs typeface="Times New Roman" pitchFamily="18" charset="0"/>
              </a:rPr>
              <a:t> et le </a:t>
            </a:r>
            <a:r>
              <a:rPr kumimoji="1" lang="en-US" sz="2400" dirty="0" err="1" smtClean="0">
                <a:latin typeface="Times New Roman" pitchFamily="18" charset="0"/>
                <a:ea typeface="MS Mincho"/>
                <a:cs typeface="Times New Roman" pitchFamily="18" charset="0"/>
              </a:rPr>
              <a:t>renforcement</a:t>
            </a:r>
            <a:r>
              <a:rPr kumimoji="1" lang="en-US" sz="2400" dirty="0" smtClean="0">
                <a:latin typeface="Times New Roman" pitchFamily="18" charset="0"/>
                <a:ea typeface="MS Mincho"/>
                <a:cs typeface="Times New Roman" pitchFamily="18" charset="0"/>
              </a:rPr>
              <a:t> de </a:t>
            </a:r>
            <a:r>
              <a:rPr kumimoji="1" lang="en-US" sz="2400" dirty="0" err="1" smtClean="0">
                <a:latin typeface="Times New Roman" pitchFamily="18" charset="0"/>
                <a:ea typeface="MS Mincho"/>
                <a:cs typeface="Times New Roman" pitchFamily="18" charset="0"/>
              </a:rPr>
              <a:t>leur</a:t>
            </a:r>
            <a:r>
              <a:rPr kumimoji="1" lang="en-US" sz="2400" dirty="0" smtClean="0">
                <a:latin typeface="Times New Roman" pitchFamily="18" charset="0"/>
                <a:ea typeface="MS Mincho"/>
                <a:cs typeface="Times New Roman" pitchFamily="18" charset="0"/>
              </a:rPr>
              <a:t> </a:t>
            </a:r>
            <a:r>
              <a:rPr kumimoji="1" lang="en-US" sz="2400" dirty="0" err="1" smtClean="0">
                <a:latin typeface="Times New Roman" pitchFamily="18" charset="0"/>
                <a:ea typeface="MS Mincho"/>
                <a:cs typeface="Times New Roman" pitchFamily="18" charset="0"/>
              </a:rPr>
              <a:t>competitivité</a:t>
            </a:r>
            <a:r>
              <a:rPr kumimoji="1" lang="en-US" sz="2400" dirty="0" smtClean="0">
                <a:latin typeface="Times New Roman" pitchFamily="18" charset="0"/>
                <a:ea typeface="MS Mincho"/>
                <a:cs typeface="Times New Roman" pitchFamily="18" charset="0"/>
              </a:rPr>
              <a:t>.</a:t>
            </a:r>
          </a:p>
          <a:p>
            <a:pPr marL="457200" indent="-457200">
              <a:buNone/>
            </a:pPr>
            <a:endParaRPr kumimoji="1" lang="fr-FR" sz="2400"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9E402229-31B6-4F12-B147-913018B24454}" type="slidenum">
              <a:rPr kumimoji="1" lang="fr-FR" smtClean="0"/>
              <a:pPr/>
              <a:t>7</a:t>
            </a:fld>
            <a:endParaRPr kumimoji="1" lang="fr-FR"/>
          </a:p>
        </p:txBody>
      </p:sp>
      <p:sp>
        <p:nvSpPr>
          <p:cNvPr id="5" name="Footer Placeholder 4"/>
          <p:cNvSpPr>
            <a:spLocks noGrp="1"/>
          </p:cNvSpPr>
          <p:nvPr>
            <p:ph type="ftr" sz="quarter" idx="11"/>
          </p:nvPr>
        </p:nvSpPr>
        <p:spPr/>
        <p:txBody>
          <a:bodyPr/>
          <a:lstStyle/>
          <a:p>
            <a:endParaRPr kumimoji="1" lang="fr-F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altLang="ja-JP" sz="3200" dirty="0" smtClean="0"/>
              <a:t>III. </a:t>
            </a:r>
            <a:r>
              <a:rPr lang="en-US" altLang="ja-JP" sz="3200" b="1" dirty="0" smtClean="0"/>
              <a:t>Le </a:t>
            </a:r>
            <a:r>
              <a:rPr lang="en-US" altLang="ja-JP" sz="3200" b="1" dirty="0" err="1" smtClean="0"/>
              <a:t>Projet</a:t>
            </a:r>
            <a:r>
              <a:rPr lang="en-US" altLang="ja-JP" sz="3200" b="1" dirty="0" smtClean="0"/>
              <a:t> de Promotion de </a:t>
            </a:r>
            <a:r>
              <a:rPr lang="en-US" altLang="ja-JP" sz="3200" b="1" dirty="0" err="1" smtClean="0"/>
              <a:t>l’Investissement</a:t>
            </a:r>
            <a:r>
              <a:rPr lang="en-US" altLang="ja-JP" sz="3200" b="1" dirty="0" smtClean="0"/>
              <a:t> et de la </a:t>
            </a:r>
            <a:r>
              <a:rPr lang="en-US" altLang="ja-JP" sz="3200" b="1" dirty="0" err="1" smtClean="0"/>
              <a:t>competitivité</a:t>
            </a:r>
            <a:r>
              <a:rPr lang="en-US" altLang="ja-JP" sz="3200" b="1" dirty="0" smtClean="0"/>
              <a:t> </a:t>
            </a:r>
            <a:r>
              <a:rPr lang="en-US" altLang="ja-JP" sz="3200" b="1" dirty="0" err="1" smtClean="0"/>
              <a:t>soutenu</a:t>
            </a:r>
            <a:r>
              <a:rPr lang="en-US" altLang="ja-JP" sz="3200" b="1" dirty="0" smtClean="0"/>
              <a:t> par la </a:t>
            </a:r>
            <a:r>
              <a:rPr lang="en-US" altLang="ja-JP" sz="3200" b="1" dirty="0" err="1" smtClean="0"/>
              <a:t>Banque</a:t>
            </a:r>
            <a:r>
              <a:rPr lang="en-US" altLang="ja-JP" sz="3200" b="1" dirty="0" smtClean="0"/>
              <a:t> </a:t>
            </a:r>
            <a:r>
              <a:rPr lang="en-US" altLang="ja-JP" sz="3200" b="1" dirty="0" err="1" smtClean="0"/>
              <a:t>Mondiale</a:t>
            </a:r>
            <a:r>
              <a:rPr lang="en-US" altLang="ja-JP" sz="3200" b="1" dirty="0" smtClean="0"/>
              <a:t>(suite)</a:t>
            </a:r>
            <a:endParaRPr kumimoji="1" lang="fr-FR" sz="3200" b="1" dirty="0"/>
          </a:p>
        </p:txBody>
      </p:sp>
      <p:sp>
        <p:nvSpPr>
          <p:cNvPr id="3" name="Content Placeholder 2"/>
          <p:cNvSpPr>
            <a:spLocks noGrp="1"/>
          </p:cNvSpPr>
          <p:nvPr>
            <p:ph idx="1"/>
          </p:nvPr>
        </p:nvSpPr>
        <p:spPr/>
        <p:txBody>
          <a:bodyPr>
            <a:normAutofit fontScale="85000" lnSpcReduction="20000"/>
          </a:bodyPr>
          <a:lstStyle/>
          <a:p>
            <a:r>
              <a:rPr lang="en-US" altLang="ja-JP" dirty="0" smtClean="0">
                <a:latin typeface="MS Mincho"/>
                <a:ea typeface="MS Mincho"/>
              </a:rPr>
              <a:t>B. </a:t>
            </a:r>
            <a:r>
              <a:rPr lang="en-US" altLang="ja-JP" dirty="0" smtClean="0">
                <a:latin typeface="Times New Roman" pitchFamily="18" charset="0"/>
                <a:ea typeface="MS Mincho"/>
                <a:cs typeface="Times New Roman" pitchFamily="18" charset="0"/>
              </a:rPr>
              <a:t>Plan </a:t>
            </a:r>
            <a:r>
              <a:rPr lang="en-US" altLang="ja-JP" dirty="0" err="1" smtClean="0">
                <a:latin typeface="Times New Roman" pitchFamily="18" charset="0"/>
                <a:ea typeface="MS Mincho"/>
                <a:cs typeface="Times New Roman" pitchFamily="18" charset="0"/>
              </a:rPr>
              <a:t>d’Action</a:t>
            </a:r>
            <a:endParaRPr lang="en-US" altLang="ja-JP" dirty="0" smtClean="0">
              <a:latin typeface="Times New Roman" pitchFamily="18" charset="0"/>
              <a:ea typeface="MS Mincho"/>
              <a:cs typeface="Times New Roman" pitchFamily="18" charset="0"/>
            </a:endParaRPr>
          </a:p>
          <a:p>
            <a:r>
              <a:rPr kumimoji="1" lang="en-US" sz="2400" dirty="0" smtClean="0">
                <a:latin typeface="Times New Roman" pitchFamily="18" charset="0"/>
                <a:cs typeface="Times New Roman" pitchFamily="18" charset="0"/>
              </a:rPr>
              <a:t>Il </a:t>
            </a:r>
            <a:r>
              <a:rPr kumimoji="1" lang="en-US" sz="2400" dirty="0" err="1" smtClean="0">
                <a:latin typeface="Times New Roman" pitchFamily="18" charset="0"/>
                <a:cs typeface="Times New Roman" pitchFamily="18" charset="0"/>
              </a:rPr>
              <a:t>prévoit</a:t>
            </a:r>
            <a:r>
              <a:rPr kumimoji="1" lang="en-US" sz="2400" dirty="0" smtClean="0">
                <a:latin typeface="Times New Roman" pitchFamily="18" charset="0"/>
                <a:cs typeface="Times New Roman" pitchFamily="18" charset="0"/>
              </a:rPr>
              <a:t> des </a:t>
            </a:r>
            <a:r>
              <a:rPr kumimoji="1" lang="en-US" sz="2400" dirty="0" err="1" smtClean="0">
                <a:latin typeface="Times New Roman" pitchFamily="18" charset="0"/>
                <a:cs typeface="Times New Roman" pitchFamily="18" charset="0"/>
              </a:rPr>
              <a:t>mesures</a:t>
            </a:r>
            <a:r>
              <a:rPr kumimoji="1" lang="en-US" sz="2400" dirty="0" smtClean="0">
                <a:latin typeface="Times New Roman" pitchFamily="18" charset="0"/>
                <a:cs typeface="Times New Roman" pitchFamily="18" charset="0"/>
              </a:rPr>
              <a:t> et des </a:t>
            </a:r>
            <a:r>
              <a:rPr kumimoji="1" lang="en-US" sz="2400" dirty="0" err="1" smtClean="0">
                <a:latin typeface="Times New Roman" pitchFamily="18" charset="0"/>
                <a:cs typeface="Times New Roman" pitchFamily="18" charset="0"/>
              </a:rPr>
              <a:t>réformes</a:t>
            </a:r>
            <a:r>
              <a:rPr kumimoji="1" lang="en-US" sz="2400" dirty="0" smtClean="0">
                <a:latin typeface="Times New Roman" pitchFamily="18" charset="0"/>
                <a:cs typeface="Times New Roman" pitchFamily="18" charset="0"/>
              </a:rPr>
              <a:t> </a:t>
            </a:r>
            <a:r>
              <a:rPr kumimoji="1" lang="en-US" sz="2400" dirty="0" err="1" smtClean="0">
                <a:latin typeface="Times New Roman" pitchFamily="18" charset="0"/>
                <a:cs typeface="Times New Roman" pitchFamily="18" charset="0"/>
              </a:rPr>
              <a:t>institutionnelles</a:t>
            </a:r>
            <a:r>
              <a:rPr kumimoji="1" lang="en-US" sz="2400" dirty="0" smtClean="0">
                <a:latin typeface="Times New Roman" pitchFamily="18" charset="0"/>
                <a:cs typeface="Times New Roman" pitchFamily="18" charset="0"/>
              </a:rPr>
              <a:t> à court et </a:t>
            </a:r>
            <a:r>
              <a:rPr kumimoji="1" lang="en-US" sz="2400" dirty="0" err="1" smtClean="0">
                <a:latin typeface="Times New Roman" pitchFamily="18" charset="0"/>
                <a:cs typeface="Times New Roman" pitchFamily="18" charset="0"/>
              </a:rPr>
              <a:t>moyen</a:t>
            </a:r>
            <a:r>
              <a:rPr kumimoji="1" lang="en-US" sz="2400" dirty="0" smtClean="0">
                <a:latin typeface="Times New Roman" pitchFamily="18" charset="0"/>
                <a:cs typeface="Times New Roman" pitchFamily="18" charset="0"/>
              </a:rPr>
              <a:t> </a:t>
            </a:r>
            <a:r>
              <a:rPr kumimoji="1" lang="en-US" sz="2400" dirty="0" err="1" smtClean="0">
                <a:latin typeface="Times New Roman" pitchFamily="18" charset="0"/>
                <a:cs typeface="Times New Roman" pitchFamily="18" charset="0"/>
              </a:rPr>
              <a:t>termes</a:t>
            </a:r>
            <a:r>
              <a:rPr kumimoji="1" lang="en-US" sz="2400" dirty="0" smtClean="0">
                <a:latin typeface="Times New Roman" pitchFamily="18" charset="0"/>
                <a:cs typeface="Times New Roman" pitchFamily="18" charset="0"/>
              </a:rPr>
              <a:t> </a:t>
            </a:r>
            <a:r>
              <a:rPr kumimoji="1" lang="en-US" sz="2400" dirty="0" err="1" smtClean="0">
                <a:latin typeface="Times New Roman" pitchFamily="18" charset="0"/>
                <a:cs typeface="Times New Roman" pitchFamily="18" charset="0"/>
              </a:rPr>
              <a:t>dont</a:t>
            </a:r>
            <a:r>
              <a:rPr kumimoji="1" lang="en-US" sz="2400" dirty="0" smtClean="0">
                <a:latin typeface="Times New Roman" pitchFamily="18" charset="0"/>
                <a:cs typeface="Times New Roman" pitchFamily="18" charset="0"/>
              </a:rPr>
              <a:t>:</a:t>
            </a:r>
          </a:p>
          <a:p>
            <a:endParaRPr kumimoji="1" lang="en-US" sz="2400" dirty="0" smtClean="0">
              <a:latin typeface="Times New Roman" pitchFamily="18" charset="0"/>
              <a:cs typeface="Times New Roman" pitchFamily="18" charset="0"/>
            </a:endParaRPr>
          </a:p>
          <a:p>
            <a:pPr>
              <a:buNone/>
            </a:pPr>
            <a:r>
              <a:rPr lang="en-US" sz="2400" b="1" dirty="0" smtClean="0">
                <a:latin typeface="ＭＳ 明朝"/>
                <a:ea typeface="ＭＳ 明朝"/>
                <a:cs typeface="Times New Roman" pitchFamily="18" charset="0"/>
              </a:rPr>
              <a:t>▸ A. </a:t>
            </a:r>
            <a:r>
              <a:rPr lang="en-US" sz="2400" b="1" dirty="0" smtClean="0">
                <a:latin typeface="Times New Roman" pitchFamily="18" charset="0"/>
                <a:cs typeface="Times New Roman" pitchFamily="18" charset="0"/>
              </a:rPr>
              <a:t>La</a:t>
            </a:r>
            <a:r>
              <a:rPr kumimoji="1" lang="en-US" sz="2400" b="1" dirty="0" smtClean="0">
                <a:latin typeface="Times New Roman" pitchFamily="18" charset="0"/>
                <a:cs typeface="Times New Roman" pitchFamily="18" charset="0"/>
              </a:rPr>
              <a:t> </a:t>
            </a:r>
            <a:r>
              <a:rPr kumimoji="1" lang="en-US" sz="2400" b="1" dirty="0" err="1" smtClean="0">
                <a:latin typeface="Times New Roman" pitchFamily="18" charset="0"/>
                <a:cs typeface="Times New Roman" pitchFamily="18" charset="0"/>
              </a:rPr>
              <a:t>création</a:t>
            </a:r>
            <a:r>
              <a:rPr kumimoji="1" lang="en-US" sz="2400" b="1" dirty="0" smtClean="0">
                <a:latin typeface="Times New Roman" pitchFamily="18" charset="0"/>
                <a:cs typeface="Times New Roman" pitchFamily="18" charset="0"/>
              </a:rPr>
              <a:t> du One Stop Shop (</a:t>
            </a:r>
            <a:r>
              <a:rPr kumimoji="1" lang="en-US" sz="2400" b="1" dirty="0" err="1" smtClean="0">
                <a:latin typeface="Times New Roman" pitchFamily="18" charset="0"/>
                <a:cs typeface="Times New Roman" pitchFamily="18" charset="0"/>
              </a:rPr>
              <a:t>sur</a:t>
            </a:r>
            <a:r>
              <a:rPr kumimoji="1" lang="en-US" sz="2400" b="1" dirty="0" smtClean="0">
                <a:latin typeface="Times New Roman" pitchFamily="18" charset="0"/>
                <a:cs typeface="Times New Roman" pitchFamily="18" charset="0"/>
              </a:rPr>
              <a:t> le </a:t>
            </a:r>
            <a:r>
              <a:rPr kumimoji="1" lang="en-US" sz="2400" b="1" dirty="0" err="1" smtClean="0">
                <a:latin typeface="Times New Roman" pitchFamily="18" charset="0"/>
                <a:cs typeface="Times New Roman" pitchFamily="18" charset="0"/>
              </a:rPr>
              <a:t>modèle</a:t>
            </a:r>
            <a:r>
              <a:rPr kumimoji="1" lang="en-US" sz="2400" b="1" dirty="0" smtClean="0">
                <a:latin typeface="Times New Roman" pitchFamily="18" charset="0"/>
                <a:cs typeface="Times New Roman" pitchFamily="18" charset="0"/>
              </a:rPr>
              <a:t> </a:t>
            </a:r>
            <a:r>
              <a:rPr kumimoji="1" lang="en-US" sz="2400" b="1" dirty="0" err="1" smtClean="0">
                <a:latin typeface="Times New Roman" pitchFamily="18" charset="0"/>
                <a:cs typeface="Times New Roman" pitchFamily="18" charset="0"/>
              </a:rPr>
              <a:t>Rwandais</a:t>
            </a:r>
            <a:r>
              <a:rPr kumimoji="1" lang="en-US" sz="2400" b="1" dirty="0" smtClean="0">
                <a:latin typeface="Times New Roman" pitchFamily="18" charset="0"/>
                <a:cs typeface="Times New Roman" pitchFamily="18" charset="0"/>
              </a:rPr>
              <a:t>)</a:t>
            </a:r>
            <a:r>
              <a:rPr kumimoji="1" lang="en-US" sz="2400" dirty="0" smtClean="0">
                <a:latin typeface="Times New Roman" pitchFamily="18" charset="0"/>
                <a:cs typeface="Times New Roman" pitchFamily="18" charset="0"/>
              </a:rPr>
              <a:t> avec </a:t>
            </a:r>
            <a:r>
              <a:rPr kumimoji="1" lang="en-US" sz="2400" dirty="0" err="1" smtClean="0">
                <a:latin typeface="Times New Roman" pitchFamily="18" charset="0"/>
                <a:cs typeface="Times New Roman" pitchFamily="18" charset="0"/>
              </a:rPr>
              <a:t>trois</a:t>
            </a:r>
            <a:r>
              <a:rPr kumimoji="1" lang="en-US" sz="2400" dirty="0" smtClean="0">
                <a:latin typeface="Times New Roman" pitchFamily="18" charset="0"/>
                <a:cs typeface="Times New Roman" pitchFamily="18" charset="0"/>
              </a:rPr>
              <a:t> </a:t>
            </a:r>
            <a:r>
              <a:rPr kumimoji="1" lang="en-US" sz="2400" dirty="0" err="1" smtClean="0">
                <a:latin typeface="Times New Roman" pitchFamily="18" charset="0"/>
                <a:cs typeface="Times New Roman" pitchFamily="18" charset="0"/>
              </a:rPr>
              <a:t>départements</a:t>
            </a:r>
            <a:r>
              <a:rPr kumimoji="1" lang="en-US" sz="2400" dirty="0" smtClean="0">
                <a:latin typeface="Times New Roman" pitchFamily="18" charset="0"/>
                <a:cs typeface="Times New Roman" pitchFamily="18" charset="0"/>
              </a:rPr>
              <a:t> </a:t>
            </a:r>
            <a:r>
              <a:rPr kumimoji="1" lang="en-US" sz="2400" dirty="0" err="1" smtClean="0">
                <a:latin typeface="Times New Roman" pitchFamily="18" charset="0"/>
                <a:cs typeface="Times New Roman" pitchFamily="18" charset="0"/>
              </a:rPr>
              <a:t>distincts</a:t>
            </a:r>
            <a:r>
              <a:rPr kumimoji="1" lang="en-US" sz="2400" dirty="0" smtClean="0">
                <a:latin typeface="Times New Roman" pitchFamily="18" charset="0"/>
                <a:cs typeface="Times New Roman" pitchFamily="18" charset="0"/>
              </a:rPr>
              <a:t> </a:t>
            </a:r>
            <a:r>
              <a:rPr kumimoji="1" lang="en-US" sz="2400" dirty="0" err="1" smtClean="0">
                <a:latin typeface="Times New Roman" pitchFamily="18" charset="0"/>
                <a:cs typeface="Times New Roman" pitchFamily="18" charset="0"/>
              </a:rPr>
              <a:t>assis</a:t>
            </a:r>
            <a:r>
              <a:rPr kumimoji="1" lang="en-US" sz="2400" dirty="0" smtClean="0">
                <a:latin typeface="Times New Roman" pitchFamily="18" charset="0"/>
                <a:cs typeface="Times New Roman" pitchFamily="18" charset="0"/>
              </a:rPr>
              <a:t> </a:t>
            </a:r>
            <a:r>
              <a:rPr kumimoji="1" lang="en-US" sz="2400" dirty="0" err="1" smtClean="0">
                <a:latin typeface="Times New Roman" pitchFamily="18" charset="0"/>
                <a:cs typeface="Times New Roman" pitchFamily="18" charset="0"/>
              </a:rPr>
              <a:t>sur</a:t>
            </a:r>
            <a:r>
              <a:rPr kumimoji="1" lang="en-US" sz="2400" dirty="0" smtClean="0">
                <a:latin typeface="Times New Roman" pitchFamily="18" charset="0"/>
                <a:cs typeface="Times New Roman" pitchFamily="18" charset="0"/>
              </a:rPr>
              <a:t> des bases </a:t>
            </a:r>
            <a:r>
              <a:rPr kumimoji="1" lang="en-US" sz="2400" dirty="0" err="1" smtClean="0">
                <a:latin typeface="Times New Roman" pitchFamily="18" charset="0"/>
                <a:cs typeface="Times New Roman" pitchFamily="18" charset="0"/>
              </a:rPr>
              <a:t>juridiques</a:t>
            </a:r>
            <a:r>
              <a:rPr kumimoji="1" lang="en-US" sz="2400" dirty="0" smtClean="0">
                <a:latin typeface="Times New Roman" pitchFamily="18" charset="0"/>
                <a:cs typeface="Times New Roman" pitchFamily="18" charset="0"/>
              </a:rPr>
              <a:t> </a:t>
            </a:r>
            <a:r>
              <a:rPr kumimoji="1" lang="en-US" sz="2400" dirty="0" err="1" smtClean="0">
                <a:latin typeface="Times New Roman" pitchFamily="18" charset="0"/>
                <a:cs typeface="Times New Roman" pitchFamily="18" charset="0"/>
              </a:rPr>
              <a:t>coherentes</a:t>
            </a:r>
            <a:r>
              <a:rPr kumimoji="1" lang="en-US" sz="2400" dirty="0" smtClean="0">
                <a:latin typeface="Times New Roman" pitchFamily="18" charset="0"/>
                <a:cs typeface="Times New Roman" pitchFamily="18" charset="0"/>
              </a:rPr>
              <a:t> au </a:t>
            </a:r>
            <a:r>
              <a:rPr kumimoji="1" lang="en-US" sz="2400" dirty="0" err="1" smtClean="0">
                <a:latin typeface="Times New Roman" pitchFamily="18" charset="0"/>
                <a:cs typeface="Times New Roman" pitchFamily="18" charset="0"/>
              </a:rPr>
              <a:t>niveau</a:t>
            </a:r>
            <a:r>
              <a:rPr kumimoji="1" lang="en-US" sz="2400" dirty="0" smtClean="0">
                <a:latin typeface="Times New Roman" pitchFamily="18" charset="0"/>
                <a:cs typeface="Times New Roman" pitchFamily="18" charset="0"/>
              </a:rPr>
              <a:t> de </a:t>
            </a:r>
            <a:r>
              <a:rPr kumimoji="1" lang="en-US" sz="2400" dirty="0" err="1" smtClean="0">
                <a:latin typeface="Times New Roman" pitchFamily="18" charset="0"/>
                <a:cs typeface="Times New Roman" pitchFamily="18" charset="0"/>
              </a:rPr>
              <a:t>leurs</a:t>
            </a:r>
            <a:r>
              <a:rPr kumimoji="1" lang="en-US" sz="2400" dirty="0" smtClean="0">
                <a:latin typeface="Times New Roman" pitchFamily="18" charset="0"/>
                <a:cs typeface="Times New Roman" pitchFamily="18" charset="0"/>
              </a:rPr>
              <a:t> missions </a:t>
            </a:r>
            <a:r>
              <a:rPr kumimoji="1" lang="en-US" sz="2400" dirty="0" err="1" smtClean="0">
                <a:latin typeface="Times New Roman" pitchFamily="18" charset="0"/>
                <a:cs typeface="Times New Roman" pitchFamily="18" charset="0"/>
              </a:rPr>
              <a:t>spécifiques</a:t>
            </a:r>
            <a:r>
              <a:rPr kumimoji="1" lang="en-US" sz="2400" dirty="0" smtClean="0">
                <a:latin typeface="Times New Roman" pitchFamily="18" charset="0"/>
                <a:cs typeface="Times New Roman" pitchFamily="18" charset="0"/>
              </a:rPr>
              <a:t> sans </a:t>
            </a:r>
            <a:r>
              <a:rPr kumimoji="1" lang="en-US" sz="2400" dirty="0" err="1" smtClean="0">
                <a:latin typeface="Times New Roman" pitchFamily="18" charset="0"/>
                <a:cs typeface="Times New Roman" pitchFamily="18" charset="0"/>
              </a:rPr>
              <a:t>chevauchements</a:t>
            </a:r>
            <a:r>
              <a:rPr kumimoji="1" lang="en-US" sz="2400" dirty="0" smtClean="0">
                <a:latin typeface="Times New Roman" pitchFamily="18" charset="0"/>
                <a:cs typeface="Times New Roman" pitchFamily="18" charset="0"/>
              </a:rPr>
              <a:t>, </a:t>
            </a:r>
            <a:r>
              <a:rPr kumimoji="1" lang="en-US" sz="2400" dirty="0" err="1" smtClean="0">
                <a:latin typeface="Times New Roman" pitchFamily="18" charset="0"/>
                <a:cs typeface="Times New Roman" pitchFamily="18" charset="0"/>
              </a:rPr>
              <a:t>notamment</a:t>
            </a:r>
            <a:r>
              <a:rPr lang="en-US" sz="2400" dirty="0" smtClean="0">
                <a:latin typeface="Times New Roman" pitchFamily="18" charset="0"/>
                <a:cs typeface="Times New Roman" pitchFamily="18" charset="0"/>
              </a:rPr>
              <a:t>:</a:t>
            </a:r>
            <a:endParaRPr kumimoji="1" lang="en-US" sz="2400" dirty="0" smtClean="0">
              <a:latin typeface="Times New Roman" pitchFamily="18" charset="0"/>
              <a:cs typeface="Times New Roman" pitchFamily="18" charset="0"/>
            </a:endParaRPr>
          </a:p>
          <a:p>
            <a:r>
              <a:rPr lang="en-US" sz="2400" dirty="0" smtClean="0">
                <a:latin typeface="Times New Roman" pitchFamily="18" charset="0"/>
                <a:cs typeface="Times New Roman" pitchFamily="18" charset="0"/>
              </a:rPr>
              <a:t>=</a:t>
            </a:r>
            <a:r>
              <a:rPr lang="en-US" sz="2400" b="1" i="1" dirty="0" smtClean="0">
                <a:latin typeface="Times New Roman" pitchFamily="18" charset="0"/>
                <a:cs typeface="Times New Roman" pitchFamily="18" charset="0"/>
              </a:rPr>
              <a:t>) le </a:t>
            </a:r>
            <a:r>
              <a:rPr lang="en-US" sz="2400" b="1" i="1" dirty="0" err="1" smtClean="0">
                <a:latin typeface="Times New Roman" pitchFamily="18" charset="0"/>
                <a:cs typeface="Times New Roman" pitchFamily="18" charset="0"/>
              </a:rPr>
              <a:t>Département</a:t>
            </a:r>
            <a:r>
              <a:rPr lang="en-US" sz="2400" b="1" i="1" dirty="0" smtClean="0">
                <a:latin typeface="Times New Roman" pitchFamily="18" charset="0"/>
                <a:cs typeface="Times New Roman" pitchFamily="18" charset="0"/>
              </a:rPr>
              <a:t> pour la promotion des </a:t>
            </a:r>
            <a:r>
              <a:rPr lang="en-US" sz="2400" b="1" i="1" dirty="0" err="1" smtClean="0">
                <a:latin typeface="Times New Roman" pitchFamily="18" charset="0"/>
                <a:cs typeface="Times New Roman" pitchFamily="18" charset="0"/>
              </a:rPr>
              <a:t>Investissements</a:t>
            </a:r>
            <a:r>
              <a:rPr lang="en-US" sz="2400" b="1" i="1" dirty="0" smtClean="0">
                <a:latin typeface="Times New Roman" pitchFamily="18" charset="0"/>
                <a:cs typeface="Times New Roman" pitchFamily="18" charset="0"/>
              </a:rPr>
              <a:t>;</a:t>
            </a:r>
          </a:p>
          <a:p>
            <a:endParaRPr lang="en-US" sz="2400" b="1" i="1" dirty="0" smtClean="0">
              <a:latin typeface="Times New Roman" pitchFamily="18" charset="0"/>
              <a:cs typeface="Times New Roman" pitchFamily="18" charset="0"/>
            </a:endParaRPr>
          </a:p>
          <a:p>
            <a:r>
              <a:rPr lang="en-US" sz="2400" b="1" i="1" dirty="0" smtClean="0">
                <a:latin typeface="Times New Roman" pitchFamily="18" charset="0"/>
                <a:cs typeface="Times New Roman" pitchFamily="18" charset="0"/>
              </a:rPr>
              <a:t>=) Le </a:t>
            </a:r>
            <a:r>
              <a:rPr lang="en-US" sz="2400" b="1" i="1" dirty="0" err="1" smtClean="0">
                <a:latin typeface="Times New Roman" pitchFamily="18" charset="0"/>
                <a:cs typeface="Times New Roman" pitchFamily="18" charset="0"/>
              </a:rPr>
              <a:t>Département</a:t>
            </a:r>
            <a:r>
              <a:rPr lang="en-US" sz="2400" b="1" i="1" dirty="0" smtClean="0">
                <a:latin typeface="Times New Roman" pitchFamily="18" charset="0"/>
                <a:cs typeface="Times New Roman" pitchFamily="18" charset="0"/>
              </a:rPr>
              <a:t> pour la </a:t>
            </a:r>
            <a:r>
              <a:rPr lang="en-US" sz="2400" b="1" i="1" dirty="0" err="1" smtClean="0">
                <a:latin typeface="Times New Roman" pitchFamily="18" charset="0"/>
                <a:cs typeface="Times New Roman" pitchFamily="18" charset="0"/>
              </a:rPr>
              <a:t>création</a:t>
            </a:r>
            <a:r>
              <a:rPr lang="en-US" sz="2400" b="1" i="1" dirty="0" smtClean="0">
                <a:latin typeface="Times New Roman" pitchFamily="18" charset="0"/>
                <a:cs typeface="Times New Roman" pitchFamily="18" charset="0"/>
              </a:rPr>
              <a:t> des </a:t>
            </a:r>
            <a:r>
              <a:rPr lang="en-US" sz="2400" b="1" i="1" dirty="0" err="1" smtClean="0">
                <a:latin typeface="Times New Roman" pitchFamily="18" charset="0"/>
                <a:cs typeface="Times New Roman" pitchFamily="18" charset="0"/>
              </a:rPr>
              <a:t>entreprises</a:t>
            </a:r>
            <a:r>
              <a:rPr lang="en-US" sz="2400" b="1" i="1" dirty="0" smtClean="0">
                <a:latin typeface="Times New Roman" pitchFamily="18" charset="0"/>
                <a:cs typeface="Times New Roman" pitchFamily="18" charset="0"/>
              </a:rPr>
              <a:t>;</a:t>
            </a:r>
          </a:p>
          <a:p>
            <a:endParaRPr lang="en-US" sz="2400" b="1" i="1" dirty="0" smtClean="0">
              <a:latin typeface="Times New Roman" pitchFamily="18" charset="0"/>
              <a:cs typeface="Times New Roman" pitchFamily="18" charset="0"/>
            </a:endParaRPr>
          </a:p>
          <a:p>
            <a:r>
              <a:rPr kumimoji="1" lang="en-US" sz="2400" b="1" i="1" dirty="0" smtClean="0">
                <a:latin typeface="Times New Roman" pitchFamily="18" charset="0"/>
                <a:cs typeface="Times New Roman" pitchFamily="18" charset="0"/>
              </a:rPr>
              <a:t>=) le </a:t>
            </a:r>
            <a:r>
              <a:rPr kumimoji="1" lang="en-US" sz="2400" b="1" i="1" dirty="0" err="1" smtClean="0">
                <a:latin typeface="Times New Roman" pitchFamily="18" charset="0"/>
                <a:cs typeface="Times New Roman" pitchFamily="18" charset="0"/>
              </a:rPr>
              <a:t>Département</a:t>
            </a:r>
            <a:r>
              <a:rPr kumimoji="1" lang="en-US" sz="2400" b="1" i="1" dirty="0" smtClean="0">
                <a:latin typeface="Times New Roman" pitchFamily="18" charset="0"/>
                <a:cs typeface="Times New Roman" pitchFamily="18" charset="0"/>
              </a:rPr>
              <a:t> pour </a:t>
            </a:r>
            <a:r>
              <a:rPr kumimoji="1" lang="en-US" sz="2400" b="1" i="1" dirty="0" err="1" smtClean="0">
                <a:latin typeface="Times New Roman" pitchFamily="18" charset="0"/>
                <a:cs typeface="Times New Roman" pitchFamily="18" charset="0"/>
              </a:rPr>
              <a:t>l’Accompagnement</a:t>
            </a:r>
            <a:r>
              <a:rPr kumimoji="1" lang="en-US" sz="2400" b="1" i="1" dirty="0" smtClean="0">
                <a:latin typeface="Times New Roman" pitchFamily="18" charset="0"/>
                <a:cs typeface="Times New Roman" pitchFamily="18" charset="0"/>
              </a:rPr>
              <a:t> des </a:t>
            </a:r>
            <a:r>
              <a:rPr kumimoji="1" lang="en-US" sz="2400" b="1" i="1" dirty="0" err="1" smtClean="0">
                <a:latin typeface="Times New Roman" pitchFamily="18" charset="0"/>
                <a:cs typeface="Times New Roman" pitchFamily="18" charset="0"/>
              </a:rPr>
              <a:t>entreprises</a:t>
            </a:r>
            <a:endParaRPr kumimoji="1" lang="en-US" sz="2400" b="1" i="1" dirty="0" smtClean="0">
              <a:latin typeface="Times New Roman" pitchFamily="18" charset="0"/>
              <a:cs typeface="Times New Roman" pitchFamily="18" charset="0"/>
            </a:endParaRPr>
          </a:p>
          <a:p>
            <a:pPr>
              <a:buNone/>
            </a:pPr>
            <a:endParaRPr lang="en-US" altLang="ja-JP" sz="2400" b="1" dirty="0" smtClean="0">
              <a:latin typeface="ＭＳ 明朝"/>
              <a:ea typeface="ＭＳ 明朝"/>
              <a:cs typeface="Times New Roman" pitchFamily="18" charset="0"/>
            </a:endParaRPr>
          </a:p>
          <a:p>
            <a:pPr>
              <a:buNone/>
            </a:pPr>
            <a:r>
              <a:rPr lang="en-US" altLang="ja-JP" sz="2400" b="1" dirty="0" smtClean="0">
                <a:latin typeface="ＭＳ 明朝"/>
                <a:ea typeface="ＭＳ 明朝"/>
                <a:cs typeface="Times New Roman" pitchFamily="18" charset="0"/>
              </a:rPr>
              <a:t>▸  </a:t>
            </a:r>
            <a:r>
              <a:rPr lang="en-US" altLang="ja-JP" sz="2400" b="1" dirty="0" err="1" smtClean="0">
                <a:latin typeface="ＭＳ 明朝"/>
                <a:ea typeface="ＭＳ 明朝"/>
                <a:cs typeface="Times New Roman" pitchFamily="18" charset="0"/>
              </a:rPr>
              <a:t>B.</a:t>
            </a:r>
            <a:r>
              <a:rPr lang="en-US" altLang="ja-JP" sz="2400" b="1" dirty="0" err="1" smtClean="0">
                <a:latin typeface="Bookman Old Style" pitchFamily="18" charset="0"/>
                <a:ea typeface="ＭＳ 明朝"/>
                <a:cs typeface="Times New Roman" pitchFamily="18" charset="0"/>
              </a:rPr>
              <a:t>Le</a:t>
            </a:r>
            <a:r>
              <a:rPr lang="en-US" altLang="ja-JP" sz="2400" b="1" dirty="0" smtClean="0">
                <a:latin typeface="Bookman Old Style" pitchFamily="18" charset="0"/>
                <a:ea typeface="ＭＳ 明朝"/>
                <a:cs typeface="Times New Roman" pitchFamily="18" charset="0"/>
              </a:rPr>
              <a:t> </a:t>
            </a:r>
            <a:r>
              <a:rPr lang="en-US" altLang="ja-JP" sz="2400" b="1" dirty="0" err="1" smtClean="0">
                <a:latin typeface="Bookman Old Style" pitchFamily="18" charset="0"/>
                <a:ea typeface="ＭＳ 明朝"/>
                <a:cs typeface="Times New Roman" pitchFamily="18" charset="0"/>
              </a:rPr>
              <a:t>Fonds</a:t>
            </a:r>
            <a:r>
              <a:rPr lang="en-US" altLang="ja-JP" sz="2400" b="1" dirty="0" smtClean="0">
                <a:latin typeface="Bookman Old Style" pitchFamily="18" charset="0"/>
                <a:ea typeface="ＭＳ 明朝"/>
                <a:cs typeface="Times New Roman" pitchFamily="18" charset="0"/>
              </a:rPr>
              <a:t> </a:t>
            </a:r>
            <a:r>
              <a:rPr lang="en-US" altLang="ja-JP" sz="2400" b="1" dirty="0" err="1" smtClean="0">
                <a:latin typeface="Bookman Old Style" pitchFamily="18" charset="0"/>
                <a:ea typeface="ＭＳ 明朝"/>
                <a:cs typeface="Times New Roman" pitchFamily="18" charset="0"/>
              </a:rPr>
              <a:t>catalytique</a:t>
            </a:r>
            <a:r>
              <a:rPr lang="en-US" altLang="ja-JP" sz="2400" b="1" dirty="0" smtClean="0">
                <a:latin typeface="Bookman Old Style" pitchFamily="18" charset="0"/>
                <a:ea typeface="ＭＳ 明朝"/>
                <a:cs typeface="Times New Roman" pitchFamily="18" charset="0"/>
              </a:rPr>
              <a:t> pour le </a:t>
            </a:r>
            <a:r>
              <a:rPr lang="en-US" altLang="ja-JP" sz="2400" b="1" dirty="0" err="1" smtClean="0">
                <a:latin typeface="Bookman Old Style" pitchFamily="18" charset="0"/>
                <a:ea typeface="ＭＳ 明朝"/>
                <a:cs typeface="Times New Roman" pitchFamily="18" charset="0"/>
              </a:rPr>
              <a:t>soutien</a:t>
            </a:r>
            <a:r>
              <a:rPr lang="en-US" altLang="ja-JP" sz="2400" b="1" dirty="0" smtClean="0">
                <a:latin typeface="Bookman Old Style" pitchFamily="18" charset="0"/>
                <a:ea typeface="ＭＳ 明朝"/>
                <a:cs typeface="Times New Roman" pitchFamily="18" charset="0"/>
              </a:rPr>
              <a:t> des PME</a:t>
            </a:r>
            <a:endParaRPr kumimoji="1" lang="fr-FR" sz="2400" b="1" dirty="0">
              <a:latin typeface="Bookman Old Style"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9E402229-31B6-4F12-B147-913018B24454}" type="slidenum">
              <a:rPr kumimoji="1" lang="fr-FR" smtClean="0"/>
              <a:pPr/>
              <a:t>8</a:t>
            </a:fld>
            <a:endParaRPr kumimoji="1" lang="fr-FR"/>
          </a:p>
        </p:txBody>
      </p:sp>
      <p:sp>
        <p:nvSpPr>
          <p:cNvPr id="5" name="Footer Placeholder 4"/>
          <p:cNvSpPr>
            <a:spLocks noGrp="1"/>
          </p:cNvSpPr>
          <p:nvPr>
            <p:ph type="ftr" sz="quarter" idx="11"/>
          </p:nvPr>
        </p:nvSpPr>
        <p:spPr/>
        <p:txBody>
          <a:bodyPr/>
          <a:lstStyle/>
          <a:p>
            <a:endParaRPr kumimoji="1" lang="fr-F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altLang="ja-JP" sz="3200" b="1" dirty="0" smtClean="0"/>
              <a:t>IV. Prospective </a:t>
            </a:r>
            <a:r>
              <a:rPr lang="en-US" altLang="ja-JP" sz="3200" b="1" dirty="0" err="1" smtClean="0"/>
              <a:t>sur</a:t>
            </a:r>
            <a:r>
              <a:rPr lang="en-US" altLang="ja-JP" sz="3200" b="1" dirty="0" smtClean="0"/>
              <a:t> Le </a:t>
            </a:r>
            <a:r>
              <a:rPr lang="en-US" altLang="ja-JP" sz="3200" b="1" dirty="0" err="1" smtClean="0"/>
              <a:t>Fonds</a:t>
            </a:r>
            <a:r>
              <a:rPr lang="en-US" altLang="ja-JP" sz="3200" b="1" dirty="0" smtClean="0"/>
              <a:t> </a:t>
            </a:r>
            <a:r>
              <a:rPr lang="en-US" altLang="ja-JP" sz="3200" b="1" dirty="0" err="1" smtClean="0"/>
              <a:t>Catalytique</a:t>
            </a:r>
            <a:r>
              <a:rPr lang="en-US" altLang="ja-JP" sz="3200" b="1" dirty="0" smtClean="0"/>
              <a:t> </a:t>
            </a:r>
            <a:endParaRPr kumimoji="1" lang="fr-FR" sz="3200" b="1" dirty="0"/>
          </a:p>
        </p:txBody>
      </p:sp>
      <p:sp>
        <p:nvSpPr>
          <p:cNvPr id="3" name="Content Placeholder 2"/>
          <p:cNvSpPr>
            <a:spLocks noGrp="1"/>
          </p:cNvSpPr>
          <p:nvPr>
            <p:ph idx="1"/>
          </p:nvPr>
        </p:nvSpPr>
        <p:spPr>
          <a:xfrm>
            <a:off x="457200" y="1600200"/>
            <a:ext cx="8382000" cy="4525963"/>
          </a:xfrm>
        </p:spPr>
        <p:txBody>
          <a:bodyPr>
            <a:normAutofit fontScale="77500" lnSpcReduction="20000"/>
          </a:bodyPr>
          <a:lstStyle/>
          <a:p>
            <a:pPr>
              <a:buNone/>
            </a:pPr>
            <a:r>
              <a:rPr lang="en-US" altLang="ja-JP" sz="2800" dirty="0" smtClean="0">
                <a:latin typeface="MS Mincho"/>
                <a:ea typeface="MS Mincho"/>
              </a:rPr>
              <a:t>A</a:t>
            </a:r>
            <a:r>
              <a:rPr lang="en-US" altLang="ja-JP" sz="3600" b="1" dirty="0" smtClean="0">
                <a:latin typeface="MS Mincho"/>
                <a:ea typeface="MS Mincho"/>
              </a:rPr>
              <a:t>. </a:t>
            </a:r>
            <a:r>
              <a:rPr kumimoji="1" lang="en-US" sz="3600" b="1" dirty="0" err="1" smtClean="0">
                <a:latin typeface="Times New Roman" pitchFamily="18" charset="0"/>
                <a:cs typeface="Times New Roman" pitchFamily="18" charset="0"/>
              </a:rPr>
              <a:t>Généralités</a:t>
            </a:r>
            <a:endParaRPr kumimoji="1" lang="en-US" sz="3600" b="1" dirty="0" smtClean="0">
              <a:latin typeface="Times New Roman" pitchFamily="18" charset="0"/>
              <a:cs typeface="Times New Roman" pitchFamily="18" charset="0"/>
            </a:endParaRPr>
          </a:p>
          <a:p>
            <a:pPr>
              <a:buNone/>
            </a:pPr>
            <a:r>
              <a:rPr lang="en-US" altLang="ja-JP" sz="2800" dirty="0" smtClean="0">
                <a:latin typeface="Times New Roman" pitchFamily="18" charset="0"/>
                <a:cs typeface="Times New Roman" pitchFamily="18" charset="0"/>
              </a:rPr>
              <a:t>	Les </a:t>
            </a:r>
            <a:r>
              <a:rPr lang="en-US" altLang="ja-JP" sz="2800" dirty="0" err="1" smtClean="0">
                <a:latin typeface="Times New Roman" pitchFamily="18" charset="0"/>
                <a:cs typeface="Times New Roman" pitchFamily="18" charset="0"/>
              </a:rPr>
              <a:t>termes</a:t>
            </a:r>
            <a:r>
              <a:rPr lang="en-US" altLang="ja-JP" sz="2800" dirty="0" smtClean="0">
                <a:latin typeface="Times New Roman" pitchFamily="18" charset="0"/>
                <a:cs typeface="Times New Roman" pitchFamily="18" charset="0"/>
              </a:rPr>
              <a:t> de </a:t>
            </a:r>
            <a:r>
              <a:rPr lang="en-US" altLang="ja-JP" sz="2800" dirty="0" err="1" smtClean="0">
                <a:latin typeface="Times New Roman" pitchFamily="18" charset="0"/>
                <a:cs typeface="Times New Roman" pitchFamily="18" charset="0"/>
              </a:rPr>
              <a:t>référence</a:t>
            </a:r>
            <a:r>
              <a:rPr lang="en-US" altLang="ja-JP" sz="2800" dirty="0" smtClean="0">
                <a:latin typeface="Times New Roman" pitchFamily="18" charset="0"/>
                <a:cs typeface="Times New Roman" pitchFamily="18" charset="0"/>
              </a:rPr>
              <a:t> et le </a:t>
            </a:r>
            <a:r>
              <a:rPr lang="en-US" altLang="ja-JP" sz="2800" dirty="0" err="1" smtClean="0">
                <a:latin typeface="Times New Roman" pitchFamily="18" charset="0"/>
                <a:cs typeface="Times New Roman" pitchFamily="18" charset="0"/>
              </a:rPr>
              <a:t>manuel</a:t>
            </a:r>
            <a:r>
              <a:rPr lang="en-US" altLang="ja-JP" sz="2800" dirty="0" smtClean="0">
                <a:latin typeface="Times New Roman" pitchFamily="18" charset="0"/>
                <a:cs typeface="Times New Roman" pitchFamily="18" charset="0"/>
              </a:rPr>
              <a:t> de </a:t>
            </a:r>
            <a:r>
              <a:rPr lang="en-US" altLang="ja-JP" sz="2800" dirty="0" err="1" smtClean="0">
                <a:latin typeface="Times New Roman" pitchFamily="18" charset="0"/>
                <a:cs typeface="Times New Roman" pitchFamily="18" charset="0"/>
              </a:rPr>
              <a:t>procédures</a:t>
            </a:r>
            <a:r>
              <a:rPr lang="en-US" altLang="ja-JP" sz="2800" dirty="0" smtClean="0">
                <a:latin typeface="Times New Roman" pitchFamily="18" charset="0"/>
                <a:cs typeface="Times New Roman" pitchFamily="18" charset="0"/>
              </a:rPr>
              <a:t> du </a:t>
            </a:r>
            <a:r>
              <a:rPr lang="en-US" altLang="ja-JP" sz="2800" dirty="0" err="1" smtClean="0">
                <a:latin typeface="Times New Roman" pitchFamily="18" charset="0"/>
                <a:cs typeface="Times New Roman" pitchFamily="18" charset="0"/>
              </a:rPr>
              <a:t>Fonds</a:t>
            </a:r>
            <a:r>
              <a:rPr lang="en-US" altLang="ja-JP" sz="2800" dirty="0" smtClean="0">
                <a:latin typeface="Times New Roman" pitchFamily="18" charset="0"/>
                <a:cs typeface="Times New Roman" pitchFamily="18" charset="0"/>
              </a:rPr>
              <a:t> </a:t>
            </a:r>
            <a:r>
              <a:rPr lang="en-US" altLang="ja-JP" sz="2800" dirty="0" err="1" smtClean="0">
                <a:latin typeface="Times New Roman" pitchFamily="18" charset="0"/>
                <a:cs typeface="Times New Roman" pitchFamily="18" charset="0"/>
              </a:rPr>
              <a:t>catalytique</a:t>
            </a:r>
            <a:r>
              <a:rPr lang="en-US" altLang="ja-JP" sz="2800" dirty="0" smtClean="0">
                <a:latin typeface="Times New Roman" pitchFamily="18" charset="0"/>
                <a:cs typeface="Times New Roman" pitchFamily="18" charset="0"/>
              </a:rPr>
              <a:t> </a:t>
            </a:r>
            <a:r>
              <a:rPr lang="en-US" altLang="ja-JP" sz="2800" dirty="0" err="1" smtClean="0">
                <a:latin typeface="Times New Roman" pitchFamily="18" charset="0"/>
                <a:cs typeface="Times New Roman" pitchFamily="18" charset="0"/>
              </a:rPr>
              <a:t>sont</a:t>
            </a:r>
            <a:r>
              <a:rPr lang="en-US" altLang="ja-JP" sz="2800" dirty="0" smtClean="0">
                <a:latin typeface="Times New Roman" pitchFamily="18" charset="0"/>
                <a:cs typeface="Times New Roman" pitchFamily="18" charset="0"/>
              </a:rPr>
              <a:t> à </a:t>
            </a:r>
            <a:r>
              <a:rPr lang="en-US" altLang="ja-JP" sz="2800" dirty="0" err="1" smtClean="0">
                <a:latin typeface="Times New Roman" pitchFamily="18" charset="0"/>
                <a:cs typeface="Times New Roman" pitchFamily="18" charset="0"/>
              </a:rPr>
              <a:t>élaborer</a:t>
            </a:r>
            <a:r>
              <a:rPr lang="en-US" altLang="ja-JP" sz="2800" dirty="0" smtClean="0">
                <a:latin typeface="Times New Roman" pitchFamily="18" charset="0"/>
                <a:cs typeface="Times New Roman" pitchFamily="18" charset="0"/>
              </a:rPr>
              <a:t>.</a:t>
            </a:r>
          </a:p>
          <a:p>
            <a:pPr>
              <a:buNone/>
            </a:pPr>
            <a:r>
              <a:rPr lang="en-US" altLang="ja-JP" sz="2800" dirty="0" smtClean="0">
                <a:latin typeface="Times New Roman" pitchFamily="18" charset="0"/>
                <a:cs typeface="Times New Roman" pitchFamily="18" charset="0"/>
              </a:rPr>
              <a:t>	</a:t>
            </a:r>
          </a:p>
          <a:p>
            <a:pPr>
              <a:buNone/>
            </a:pPr>
            <a:r>
              <a:rPr lang="en-US" altLang="ja-JP" sz="2800" dirty="0" smtClean="0">
                <a:latin typeface="Times New Roman" pitchFamily="18" charset="0"/>
                <a:cs typeface="Times New Roman" pitchFamily="18" charset="0"/>
              </a:rPr>
              <a:t>	</a:t>
            </a:r>
            <a:r>
              <a:rPr lang="en-US" altLang="ja-JP" sz="2800" dirty="0" err="1" smtClean="0">
                <a:latin typeface="Times New Roman" pitchFamily="18" charset="0"/>
                <a:cs typeface="Times New Roman" pitchFamily="18" charset="0"/>
              </a:rPr>
              <a:t>Cependant</a:t>
            </a:r>
            <a:r>
              <a:rPr lang="en-US" altLang="ja-JP" sz="2800" dirty="0" smtClean="0">
                <a:latin typeface="Times New Roman" pitchFamily="18" charset="0"/>
                <a:cs typeface="Times New Roman" pitchFamily="18" charset="0"/>
              </a:rPr>
              <a:t>, </a:t>
            </a:r>
            <a:r>
              <a:rPr lang="en-US" altLang="ja-JP" sz="2800" dirty="0" err="1" smtClean="0">
                <a:latin typeface="Times New Roman" pitchFamily="18" charset="0"/>
                <a:cs typeface="Times New Roman" pitchFamily="18" charset="0"/>
              </a:rPr>
              <a:t>plusieurs</a:t>
            </a:r>
            <a:r>
              <a:rPr lang="en-US" altLang="ja-JP" sz="2800" dirty="0" smtClean="0">
                <a:latin typeface="Times New Roman" pitchFamily="18" charset="0"/>
                <a:cs typeface="Times New Roman" pitchFamily="18" charset="0"/>
              </a:rPr>
              <a:t> </a:t>
            </a:r>
            <a:r>
              <a:rPr lang="en-US" altLang="ja-JP" sz="2800" dirty="0" err="1" smtClean="0">
                <a:latin typeface="Times New Roman" pitchFamily="18" charset="0"/>
                <a:cs typeface="Times New Roman" pitchFamily="18" charset="0"/>
              </a:rPr>
              <a:t>idées</a:t>
            </a:r>
            <a:r>
              <a:rPr lang="en-US" altLang="ja-JP" sz="2800" dirty="0" smtClean="0">
                <a:latin typeface="Times New Roman" pitchFamily="18" charset="0"/>
                <a:cs typeface="Times New Roman" pitchFamily="18" charset="0"/>
              </a:rPr>
              <a:t> </a:t>
            </a:r>
            <a:r>
              <a:rPr lang="en-US" altLang="ja-JP" sz="2800" dirty="0" err="1" smtClean="0">
                <a:latin typeface="Times New Roman" pitchFamily="18" charset="0"/>
                <a:cs typeface="Times New Roman" pitchFamily="18" charset="0"/>
              </a:rPr>
              <a:t>sont</a:t>
            </a:r>
            <a:r>
              <a:rPr lang="en-US" altLang="ja-JP" sz="2800" dirty="0" smtClean="0">
                <a:latin typeface="Times New Roman" pitchFamily="18" charset="0"/>
                <a:cs typeface="Times New Roman" pitchFamily="18" charset="0"/>
              </a:rPr>
              <a:t> en gestation </a:t>
            </a:r>
            <a:r>
              <a:rPr lang="en-US" altLang="ja-JP" sz="2800" dirty="0" err="1" smtClean="0">
                <a:latin typeface="Times New Roman" pitchFamily="18" charset="0"/>
                <a:cs typeface="Times New Roman" pitchFamily="18" charset="0"/>
              </a:rPr>
              <a:t>sur</a:t>
            </a:r>
            <a:r>
              <a:rPr lang="en-US" altLang="ja-JP" sz="2800" dirty="0" smtClean="0">
                <a:latin typeface="Times New Roman" pitchFamily="18" charset="0"/>
                <a:cs typeface="Times New Roman" pitchFamily="18" charset="0"/>
              </a:rPr>
              <a:t> le </a:t>
            </a:r>
            <a:r>
              <a:rPr lang="en-US" altLang="ja-JP" sz="2800" dirty="0" err="1" smtClean="0">
                <a:latin typeface="Times New Roman" pitchFamily="18" charset="0"/>
                <a:cs typeface="Times New Roman" pitchFamily="18" charset="0"/>
              </a:rPr>
              <a:t>continu</a:t>
            </a:r>
            <a:r>
              <a:rPr lang="en-US" altLang="ja-JP" sz="2800" dirty="0" smtClean="0">
                <a:latin typeface="Times New Roman" pitchFamily="18" charset="0"/>
                <a:cs typeface="Times New Roman" pitchFamily="18" charset="0"/>
              </a:rPr>
              <a:t> d’un </a:t>
            </a:r>
            <a:r>
              <a:rPr lang="en-US" altLang="ja-JP" sz="2800" dirty="0" err="1" smtClean="0">
                <a:latin typeface="Times New Roman" pitchFamily="18" charset="0"/>
                <a:cs typeface="Times New Roman" pitchFamily="18" charset="0"/>
              </a:rPr>
              <a:t>Fonds</a:t>
            </a:r>
            <a:r>
              <a:rPr lang="en-US" altLang="ja-JP" sz="2800" dirty="0" smtClean="0">
                <a:latin typeface="Times New Roman" pitchFamily="18" charset="0"/>
                <a:cs typeface="Times New Roman" pitchFamily="18" charset="0"/>
              </a:rPr>
              <a:t> </a:t>
            </a:r>
            <a:r>
              <a:rPr lang="en-US" altLang="ja-JP" sz="2800" dirty="0" err="1" smtClean="0">
                <a:latin typeface="Times New Roman" pitchFamily="18" charset="0"/>
                <a:cs typeface="Times New Roman" pitchFamily="18" charset="0"/>
              </a:rPr>
              <a:t>Catalytique</a:t>
            </a:r>
            <a:r>
              <a:rPr lang="en-US" altLang="ja-JP" sz="2800" dirty="0" smtClean="0">
                <a:latin typeface="Times New Roman" pitchFamily="18" charset="0"/>
                <a:cs typeface="Times New Roman" pitchFamily="18" charset="0"/>
              </a:rPr>
              <a:t>, </a:t>
            </a:r>
            <a:r>
              <a:rPr lang="en-US" altLang="ja-JP" sz="2800" dirty="0" err="1" smtClean="0">
                <a:latin typeface="Times New Roman" pitchFamily="18" charset="0"/>
                <a:cs typeface="Times New Roman" pitchFamily="18" charset="0"/>
              </a:rPr>
              <a:t>dont</a:t>
            </a:r>
            <a:r>
              <a:rPr lang="en-US" altLang="ja-JP" sz="2800" dirty="0" smtClean="0">
                <a:latin typeface="Times New Roman" pitchFamily="18" charset="0"/>
                <a:cs typeface="Times New Roman" pitchFamily="18" charset="0"/>
              </a:rPr>
              <a:t> le </a:t>
            </a:r>
            <a:r>
              <a:rPr lang="en-US" altLang="ja-JP" sz="2800" dirty="0" err="1" smtClean="0">
                <a:latin typeface="Times New Roman" pitchFamily="18" charset="0"/>
                <a:cs typeface="Times New Roman" pitchFamily="18" charset="0"/>
              </a:rPr>
              <a:t>cofinancement</a:t>
            </a:r>
            <a:r>
              <a:rPr lang="en-US" altLang="ja-JP" sz="2800" dirty="0" smtClean="0">
                <a:latin typeface="Times New Roman" pitchFamily="18" charset="0"/>
                <a:cs typeface="Times New Roman" pitchFamily="18" charset="0"/>
              </a:rPr>
              <a:t> </a:t>
            </a:r>
            <a:r>
              <a:rPr lang="en-US" altLang="ja-JP" sz="2800" dirty="0" err="1" smtClean="0">
                <a:latin typeface="Times New Roman" pitchFamily="18" charset="0"/>
                <a:cs typeface="Times New Roman" pitchFamily="18" charset="0"/>
              </a:rPr>
              <a:t>pourrait</a:t>
            </a:r>
            <a:r>
              <a:rPr lang="en-US" altLang="ja-JP" sz="2800" dirty="0" smtClean="0">
                <a:latin typeface="Times New Roman" pitchFamily="18" charset="0"/>
                <a:cs typeface="Times New Roman" pitchFamily="18" charset="0"/>
              </a:rPr>
              <a:t> </a:t>
            </a:r>
            <a:r>
              <a:rPr lang="en-US" altLang="ja-JP" sz="2800" dirty="0" err="1" smtClean="0">
                <a:latin typeface="Times New Roman" pitchFamily="18" charset="0"/>
                <a:cs typeface="Times New Roman" pitchFamily="18" charset="0"/>
              </a:rPr>
              <a:t>idéalement</a:t>
            </a:r>
            <a:r>
              <a:rPr lang="en-US" altLang="ja-JP" sz="2800" dirty="0" smtClean="0">
                <a:latin typeface="Times New Roman" pitchFamily="18" charset="0"/>
                <a:cs typeface="Times New Roman" pitchFamily="18" charset="0"/>
              </a:rPr>
              <a:t> </a:t>
            </a:r>
            <a:r>
              <a:rPr lang="en-US" altLang="ja-JP" sz="2800" dirty="0" err="1" smtClean="0">
                <a:latin typeface="Times New Roman" pitchFamily="18" charset="0"/>
                <a:cs typeface="Times New Roman" pitchFamily="18" charset="0"/>
              </a:rPr>
              <a:t>être</a:t>
            </a:r>
            <a:r>
              <a:rPr lang="en-US" altLang="ja-JP" sz="2800" dirty="0" smtClean="0">
                <a:latin typeface="Times New Roman" pitchFamily="18" charset="0"/>
                <a:cs typeface="Times New Roman" pitchFamily="18" charset="0"/>
              </a:rPr>
              <a:t> </a:t>
            </a:r>
            <a:r>
              <a:rPr lang="en-US" altLang="ja-JP" sz="2800" dirty="0" err="1" smtClean="0">
                <a:latin typeface="Times New Roman" pitchFamily="18" charset="0"/>
                <a:cs typeface="Times New Roman" pitchFamily="18" charset="0"/>
              </a:rPr>
              <a:t>assuré</a:t>
            </a:r>
            <a:r>
              <a:rPr lang="en-US" altLang="ja-JP" sz="2800" dirty="0" smtClean="0">
                <a:latin typeface="Times New Roman" pitchFamily="18" charset="0"/>
                <a:cs typeface="Times New Roman" pitchFamily="18" charset="0"/>
              </a:rPr>
              <a:t> par </a:t>
            </a:r>
            <a:r>
              <a:rPr lang="en-US" altLang="ja-JP" sz="2800" dirty="0" err="1" smtClean="0">
                <a:latin typeface="Times New Roman" pitchFamily="18" charset="0"/>
                <a:cs typeface="Times New Roman" pitchFamily="18" charset="0"/>
              </a:rPr>
              <a:t>l’Etat</a:t>
            </a:r>
            <a:r>
              <a:rPr lang="en-US" altLang="ja-JP" sz="2800" dirty="0" smtClean="0">
                <a:latin typeface="Times New Roman" pitchFamily="18" charset="0"/>
                <a:cs typeface="Times New Roman" pitchFamily="18" charset="0"/>
              </a:rPr>
              <a:t> </a:t>
            </a:r>
            <a:r>
              <a:rPr lang="en-US" altLang="ja-JP" sz="2800" dirty="0" err="1" smtClean="0">
                <a:latin typeface="Times New Roman" pitchFamily="18" charset="0"/>
                <a:cs typeface="Times New Roman" pitchFamily="18" charset="0"/>
              </a:rPr>
              <a:t>Gabonais</a:t>
            </a:r>
            <a:r>
              <a:rPr lang="en-US" altLang="ja-JP" sz="2800" dirty="0" smtClean="0">
                <a:latin typeface="Times New Roman" pitchFamily="18" charset="0"/>
                <a:cs typeface="Times New Roman" pitchFamily="18" charset="0"/>
              </a:rPr>
              <a:t>,  les Institutions locales et les </a:t>
            </a:r>
            <a:r>
              <a:rPr lang="en-US" altLang="ja-JP" sz="2800" dirty="0" err="1" smtClean="0">
                <a:latin typeface="Times New Roman" pitchFamily="18" charset="0"/>
                <a:cs typeface="Times New Roman" pitchFamily="18" charset="0"/>
              </a:rPr>
              <a:t>Partenaires</a:t>
            </a:r>
            <a:r>
              <a:rPr lang="en-US" altLang="ja-JP" sz="2800" dirty="0" smtClean="0">
                <a:latin typeface="Times New Roman" pitchFamily="18" charset="0"/>
                <a:cs typeface="Times New Roman" pitchFamily="18" charset="0"/>
              </a:rPr>
              <a:t> au </a:t>
            </a:r>
            <a:r>
              <a:rPr lang="en-US" altLang="ja-JP" sz="2800" dirty="0" err="1" smtClean="0">
                <a:latin typeface="Times New Roman" pitchFamily="18" charset="0"/>
                <a:cs typeface="Times New Roman" pitchFamily="18" charset="0"/>
              </a:rPr>
              <a:t>Développement</a:t>
            </a:r>
            <a:r>
              <a:rPr lang="en-US" altLang="ja-JP" sz="2800" dirty="0" smtClean="0">
                <a:latin typeface="Times New Roman" pitchFamily="18" charset="0"/>
                <a:cs typeface="Times New Roman" pitchFamily="18" charset="0"/>
              </a:rPr>
              <a:t>. </a:t>
            </a:r>
          </a:p>
          <a:p>
            <a:pPr>
              <a:buNone/>
            </a:pPr>
            <a:r>
              <a:rPr lang="en-US" altLang="ja-JP" sz="2800" dirty="0" smtClean="0">
                <a:latin typeface="Times New Roman" pitchFamily="18" charset="0"/>
                <a:cs typeface="Times New Roman" pitchFamily="18" charset="0"/>
              </a:rPr>
              <a:t>   </a:t>
            </a:r>
          </a:p>
          <a:p>
            <a:pPr>
              <a:buNone/>
            </a:pPr>
            <a:r>
              <a:rPr lang="en-US" altLang="ja-JP" sz="2800" dirty="0" smtClean="0">
                <a:latin typeface="Times New Roman" pitchFamily="18" charset="0"/>
                <a:cs typeface="Times New Roman" pitchFamily="18" charset="0"/>
              </a:rPr>
              <a:t>	 </a:t>
            </a:r>
            <a:r>
              <a:rPr lang="en-US" altLang="ja-JP" sz="2800" dirty="0" err="1" smtClean="0">
                <a:latin typeface="Times New Roman" pitchFamily="18" charset="0"/>
                <a:cs typeface="Times New Roman" pitchFamily="18" charset="0"/>
              </a:rPr>
              <a:t>L’objectif</a:t>
            </a:r>
            <a:r>
              <a:rPr lang="en-US" altLang="ja-JP" sz="2800" dirty="0" smtClean="0">
                <a:latin typeface="Times New Roman" pitchFamily="18" charset="0"/>
                <a:cs typeface="Times New Roman" pitchFamily="18" charset="0"/>
              </a:rPr>
              <a:t> global du </a:t>
            </a:r>
            <a:r>
              <a:rPr lang="en-US" altLang="ja-JP" sz="2800" dirty="0" err="1" smtClean="0">
                <a:latin typeface="Times New Roman" pitchFamily="18" charset="0"/>
                <a:cs typeface="Times New Roman" pitchFamily="18" charset="0"/>
              </a:rPr>
              <a:t>Fonds</a:t>
            </a:r>
            <a:r>
              <a:rPr lang="en-US" altLang="ja-JP" sz="2800" dirty="0" smtClean="0">
                <a:latin typeface="Times New Roman" pitchFamily="18" charset="0"/>
                <a:cs typeface="Times New Roman" pitchFamily="18" charset="0"/>
              </a:rPr>
              <a:t> </a:t>
            </a:r>
            <a:r>
              <a:rPr lang="en-US" altLang="ja-JP" sz="2800" dirty="0" err="1" smtClean="0">
                <a:latin typeface="Times New Roman" pitchFamily="18" charset="0"/>
                <a:cs typeface="Times New Roman" pitchFamily="18" charset="0"/>
              </a:rPr>
              <a:t>catalytique</a:t>
            </a:r>
            <a:r>
              <a:rPr lang="en-US" altLang="ja-JP" sz="2800" dirty="0" smtClean="0">
                <a:latin typeface="Times New Roman" pitchFamily="18" charset="0"/>
                <a:cs typeface="Times New Roman" pitchFamily="18" charset="0"/>
              </a:rPr>
              <a:t> (</a:t>
            </a:r>
            <a:r>
              <a:rPr lang="en-US" altLang="ja-JP" sz="2800" dirty="0" err="1" smtClean="0">
                <a:latin typeface="Times New Roman" pitchFamily="18" charset="0"/>
                <a:cs typeface="Times New Roman" pitchFamily="18" charset="0"/>
              </a:rPr>
              <a:t>comme</a:t>
            </a:r>
            <a:r>
              <a:rPr lang="en-US" altLang="ja-JP" sz="2800" dirty="0" smtClean="0">
                <a:latin typeface="Times New Roman" pitchFamily="18" charset="0"/>
                <a:cs typeface="Times New Roman" pitchFamily="18" charset="0"/>
              </a:rPr>
              <a:t> son nom </a:t>
            </a:r>
            <a:r>
              <a:rPr lang="en-US" altLang="ja-JP" sz="2800" dirty="0" err="1" smtClean="0">
                <a:latin typeface="Times New Roman" pitchFamily="18" charset="0"/>
                <a:cs typeface="Times New Roman" pitchFamily="18" charset="0"/>
              </a:rPr>
              <a:t>l’indique</a:t>
            </a:r>
            <a:r>
              <a:rPr lang="en-US" altLang="ja-JP" sz="2800" dirty="0" smtClean="0">
                <a:latin typeface="Times New Roman" pitchFamily="18" charset="0"/>
                <a:cs typeface="Times New Roman" pitchFamily="18" charset="0"/>
              </a:rPr>
              <a:t>) </a:t>
            </a:r>
            <a:r>
              <a:rPr lang="en-US" altLang="ja-JP" sz="2800" dirty="0" err="1" smtClean="0">
                <a:latin typeface="Times New Roman" pitchFamily="18" charset="0"/>
                <a:cs typeface="Times New Roman" pitchFamily="18" charset="0"/>
              </a:rPr>
              <a:t>est</a:t>
            </a:r>
            <a:r>
              <a:rPr lang="en-US" altLang="ja-JP" sz="2800" dirty="0" smtClean="0">
                <a:latin typeface="Times New Roman" pitchFamily="18" charset="0"/>
                <a:cs typeface="Times New Roman" pitchFamily="18" charset="0"/>
              </a:rPr>
              <a:t> de </a:t>
            </a:r>
            <a:r>
              <a:rPr lang="en-US" altLang="ja-JP" sz="2800" dirty="0" err="1" smtClean="0">
                <a:latin typeface="Times New Roman" pitchFamily="18" charset="0"/>
                <a:cs typeface="Times New Roman" pitchFamily="18" charset="0"/>
              </a:rPr>
              <a:t>stimuler</a:t>
            </a:r>
            <a:r>
              <a:rPr lang="en-US" altLang="ja-JP" sz="2800" dirty="0" smtClean="0">
                <a:latin typeface="Times New Roman" pitchFamily="18" charset="0"/>
                <a:cs typeface="Times New Roman" pitchFamily="18" charset="0"/>
              </a:rPr>
              <a:t> les </a:t>
            </a:r>
            <a:r>
              <a:rPr lang="en-US" altLang="ja-JP" sz="2800" dirty="0" err="1" smtClean="0">
                <a:latin typeface="Times New Roman" pitchFamily="18" charset="0"/>
                <a:cs typeface="Times New Roman" pitchFamily="18" charset="0"/>
              </a:rPr>
              <a:t>différents</a:t>
            </a:r>
            <a:r>
              <a:rPr lang="en-US" altLang="ja-JP" sz="2800" dirty="0" smtClean="0">
                <a:latin typeface="Times New Roman" pitchFamily="18" charset="0"/>
                <a:cs typeface="Times New Roman" pitchFamily="18" charset="0"/>
              </a:rPr>
              <a:t> modules susceptible de </a:t>
            </a:r>
            <a:r>
              <a:rPr lang="en-US" altLang="ja-JP" sz="2800" dirty="0" err="1" smtClean="0">
                <a:latin typeface="Times New Roman" pitchFamily="18" charset="0"/>
                <a:cs typeface="Times New Roman" pitchFamily="18" charset="0"/>
              </a:rPr>
              <a:t>contribuer</a:t>
            </a:r>
            <a:r>
              <a:rPr lang="en-US" altLang="ja-JP" sz="2800" dirty="0" smtClean="0">
                <a:latin typeface="Times New Roman" pitchFamily="18" charset="0"/>
                <a:cs typeface="Times New Roman" pitchFamily="18" charset="0"/>
              </a:rPr>
              <a:t> à </a:t>
            </a:r>
            <a:r>
              <a:rPr lang="en-US" altLang="ja-JP" sz="2800" dirty="0" err="1" smtClean="0">
                <a:latin typeface="Times New Roman" pitchFamily="18" charset="0"/>
                <a:cs typeface="Times New Roman" pitchFamily="18" charset="0"/>
              </a:rPr>
              <a:t>l’épanouissement</a:t>
            </a:r>
            <a:r>
              <a:rPr lang="en-US" altLang="ja-JP" sz="2800" dirty="0" smtClean="0">
                <a:latin typeface="Times New Roman" pitchFamily="18" charset="0"/>
                <a:cs typeface="Times New Roman" pitchFamily="18" charset="0"/>
              </a:rPr>
              <a:t> et au </a:t>
            </a:r>
            <a:r>
              <a:rPr lang="en-US" altLang="ja-JP" sz="2800" dirty="0" err="1" smtClean="0">
                <a:latin typeface="Times New Roman" pitchFamily="18" charset="0"/>
                <a:cs typeface="Times New Roman" pitchFamily="18" charset="0"/>
              </a:rPr>
              <a:t>développement</a:t>
            </a:r>
            <a:r>
              <a:rPr lang="en-US" altLang="ja-JP" sz="2800" dirty="0" smtClean="0">
                <a:latin typeface="Times New Roman" pitchFamily="18" charset="0"/>
                <a:cs typeface="Times New Roman" pitchFamily="18" charset="0"/>
              </a:rPr>
              <a:t> des PME pour </a:t>
            </a:r>
            <a:r>
              <a:rPr lang="en-US" altLang="ja-JP" sz="2800" dirty="0" err="1" smtClean="0">
                <a:latin typeface="Times New Roman" pitchFamily="18" charset="0"/>
                <a:cs typeface="Times New Roman" pitchFamily="18" charset="0"/>
              </a:rPr>
              <a:t>une</a:t>
            </a:r>
            <a:r>
              <a:rPr lang="en-US" altLang="ja-JP" sz="2800" dirty="0" smtClean="0">
                <a:latin typeface="Times New Roman" pitchFamily="18" charset="0"/>
                <a:cs typeface="Times New Roman" pitchFamily="18" charset="0"/>
              </a:rPr>
              <a:t> plus </a:t>
            </a:r>
            <a:r>
              <a:rPr lang="en-US" altLang="ja-JP" sz="2800" dirty="0" err="1" smtClean="0">
                <a:latin typeface="Times New Roman" pitchFamily="18" charset="0"/>
                <a:cs typeface="Times New Roman" pitchFamily="18" charset="0"/>
              </a:rPr>
              <a:t>grande</a:t>
            </a:r>
            <a:r>
              <a:rPr lang="en-US" altLang="ja-JP" sz="2800" dirty="0" smtClean="0">
                <a:latin typeface="Times New Roman" pitchFamily="18" charset="0"/>
                <a:cs typeface="Times New Roman" pitchFamily="18" charset="0"/>
              </a:rPr>
              <a:t> diversification de </a:t>
            </a:r>
            <a:r>
              <a:rPr lang="en-US" altLang="ja-JP" sz="2800" dirty="0" err="1" smtClean="0">
                <a:latin typeface="Times New Roman" pitchFamily="18" charset="0"/>
                <a:cs typeface="Times New Roman" pitchFamily="18" charset="0"/>
              </a:rPr>
              <a:t>l’économie</a:t>
            </a:r>
            <a:r>
              <a:rPr lang="en-US" altLang="ja-JP" sz="2800" dirty="0" smtClean="0">
                <a:latin typeface="Times New Roman" pitchFamily="18" charset="0"/>
                <a:cs typeface="Times New Roman" pitchFamily="18" charset="0"/>
              </a:rPr>
              <a:t> et </a:t>
            </a:r>
            <a:r>
              <a:rPr lang="en-US" altLang="ja-JP" sz="2800" dirty="0" err="1" smtClean="0">
                <a:latin typeface="Times New Roman" pitchFamily="18" charset="0"/>
                <a:cs typeface="Times New Roman" pitchFamily="18" charset="0"/>
              </a:rPr>
              <a:t>une</a:t>
            </a:r>
            <a:r>
              <a:rPr lang="en-US" altLang="ja-JP" sz="2800" dirty="0" smtClean="0">
                <a:latin typeface="Times New Roman" pitchFamily="18" charset="0"/>
                <a:cs typeface="Times New Roman" pitchFamily="18" charset="0"/>
              </a:rPr>
              <a:t> </a:t>
            </a:r>
            <a:r>
              <a:rPr lang="en-US" altLang="ja-JP" sz="2800" dirty="0" err="1" smtClean="0">
                <a:latin typeface="Times New Roman" pitchFamily="18" charset="0"/>
                <a:cs typeface="Times New Roman" pitchFamily="18" charset="0"/>
              </a:rPr>
              <a:t>création</a:t>
            </a:r>
            <a:r>
              <a:rPr lang="en-US" altLang="ja-JP" sz="2800" dirty="0" smtClean="0">
                <a:latin typeface="Times New Roman" pitchFamily="18" charset="0"/>
                <a:cs typeface="Times New Roman" pitchFamily="18" charset="0"/>
              </a:rPr>
              <a:t> durable des </a:t>
            </a:r>
            <a:r>
              <a:rPr lang="en-US" altLang="ja-JP" sz="2800" dirty="0" err="1" smtClean="0">
                <a:latin typeface="Times New Roman" pitchFamily="18" charset="0"/>
                <a:cs typeface="Times New Roman" pitchFamily="18" charset="0"/>
              </a:rPr>
              <a:t>emplois</a:t>
            </a:r>
            <a:r>
              <a:rPr lang="en-US" altLang="ja-JP" sz="2800" dirty="0" smtClean="0">
                <a:latin typeface="Times New Roman" pitchFamily="18" charset="0"/>
                <a:cs typeface="Times New Roman" pitchFamily="18" charset="0"/>
              </a:rPr>
              <a:t>.   </a:t>
            </a:r>
          </a:p>
          <a:p>
            <a:pPr>
              <a:buNone/>
            </a:pPr>
            <a:r>
              <a:rPr lang="en-US" altLang="ja-JP" sz="2800" dirty="0" smtClean="0">
                <a:latin typeface="Times New Roman" pitchFamily="18" charset="0"/>
                <a:cs typeface="Times New Roman" pitchFamily="18" charset="0"/>
              </a:rPr>
              <a:t>.</a:t>
            </a:r>
            <a:endParaRPr lang="fr-FR" altLang="ja-JP" sz="2800" dirty="0" smtClean="0">
              <a:latin typeface="Times New Roman" pitchFamily="18" charset="0"/>
              <a:cs typeface="Times New Roman" pitchFamily="18" charset="0"/>
            </a:endParaRPr>
          </a:p>
          <a:p>
            <a:pPr>
              <a:buNone/>
            </a:pPr>
            <a:endParaRPr kumimoji="1" lang="fr-FR" sz="2800"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9E402229-31B6-4F12-B147-913018B24454}" type="slidenum">
              <a:rPr kumimoji="1" lang="fr-FR" smtClean="0"/>
              <a:pPr/>
              <a:t>9</a:t>
            </a:fld>
            <a:endParaRPr kumimoji="1" lang="fr-FR"/>
          </a:p>
        </p:txBody>
      </p:sp>
      <p:sp>
        <p:nvSpPr>
          <p:cNvPr id="5" name="Footer Placeholder 4"/>
          <p:cNvSpPr>
            <a:spLocks noGrp="1"/>
          </p:cNvSpPr>
          <p:nvPr>
            <p:ph type="ftr" sz="quarter" idx="11"/>
          </p:nvPr>
        </p:nvSpPr>
        <p:spPr/>
        <p:txBody>
          <a:bodyPr/>
          <a:lstStyle/>
          <a:p>
            <a:endParaRPr kumimoji="1" lang="fr-F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1498</TotalTime>
  <Words>1108</Words>
  <Application>Microsoft Office PowerPoint</Application>
  <PresentationFormat>On-screen Show (4:3)</PresentationFormat>
  <Paragraphs>186</Paragraphs>
  <Slides>17</Slides>
  <Notes>7</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Office Theme</vt:lpstr>
      <vt:lpstr>FORUM DES PME (27-28 JANVIER)</vt:lpstr>
      <vt:lpstr>PRESENTATION DE L’EXPOSE</vt:lpstr>
      <vt:lpstr>I. Introduction</vt:lpstr>
      <vt:lpstr>II. Etat des Lieux: Environnement  et Problématiques  des PME</vt:lpstr>
      <vt:lpstr>II: Etat des lieux: Processus de Création des Entreprises </vt:lpstr>
      <vt:lpstr>II. Etat des lieux: Le Processus de Création des Entreprises (suite) </vt:lpstr>
      <vt:lpstr>III. Le Projet de Promotion de l’Investissement et de la competitivité soutenu par la Banque Mondiale</vt:lpstr>
      <vt:lpstr>III. Le Projet de Promotion de l’Investissement et de la competitivité soutenu par la Banque Mondiale(suite)</vt:lpstr>
      <vt:lpstr>IV. Prospective sur Le Fonds Catalytique </vt:lpstr>
      <vt:lpstr>IV. Prospective sur le  Fonds Catalytique:</vt:lpstr>
      <vt:lpstr>V. Fonds Catalytique: Propositions Complémentaires</vt:lpstr>
      <vt:lpstr>V. Fonds Catalytique: Propositions Complémentaires (suite)</vt:lpstr>
      <vt:lpstr>VI. Synthèses des Recommandations pour le Forum des PME </vt:lpstr>
      <vt:lpstr>VI. Synthèses des Recommandations pour le Forum des PME(suite)</vt:lpstr>
      <vt:lpstr>VI. Synthèses des Recommandations pour le Forum des PME(suite)</vt:lpstr>
      <vt:lpstr>VII. Conclusion </vt:lpstr>
      <vt:lpstr>Je vous remercie</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ATELIER 2 POLITIQUE DE PROMOTION DE L’AUTO-EMPLOI</dc:title>
  <dc:creator>Windows User</dc:creator>
  <cp:lastModifiedBy>Windows User</cp:lastModifiedBy>
  <cp:revision>12</cp:revision>
  <dcterms:created xsi:type="dcterms:W3CDTF">2013-10-16T18:48:44Z</dcterms:created>
  <dcterms:modified xsi:type="dcterms:W3CDTF">2014-01-28T10:56:44Z</dcterms:modified>
</cp:coreProperties>
</file>